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2"/>
  </p:notesMasterIdLst>
  <p:sldIdLst>
    <p:sldId id="1032" r:id="rId2"/>
    <p:sldId id="1013" r:id="rId3"/>
    <p:sldId id="1034" r:id="rId4"/>
    <p:sldId id="1985" r:id="rId5"/>
    <p:sldId id="1986" r:id="rId6"/>
    <p:sldId id="1987" r:id="rId7"/>
    <p:sldId id="1988" r:id="rId8"/>
    <p:sldId id="1989" r:id="rId9"/>
    <p:sldId id="1992" r:id="rId10"/>
    <p:sldId id="1991" r:id="rId11"/>
    <p:sldId id="1033" r:id="rId12"/>
    <p:sldId id="1993" r:id="rId13"/>
    <p:sldId id="1994" r:id="rId14"/>
    <p:sldId id="1995" r:id="rId15"/>
    <p:sldId id="1996" r:id="rId16"/>
    <p:sldId id="1997" r:id="rId17"/>
    <p:sldId id="1999" r:id="rId18"/>
    <p:sldId id="1998" r:id="rId19"/>
    <p:sldId id="2001" r:id="rId20"/>
    <p:sldId id="666" r:id="rId21"/>
  </p:sldIdLst>
  <p:sldSz cx="12192000" cy="6858000"/>
  <p:notesSz cx="6858000" cy="9144000"/>
  <p:embeddedFontLst>
    <p:embeddedFont>
      <p:font typeface="나눔스퀘어" panose="020B0600000101010101" pitchFamily="50" charset="-127"/>
      <p:regular r:id="rId23"/>
    </p:embeddedFont>
    <p:embeddedFont>
      <p:font typeface="나눔스퀘어 Bold" panose="020B0600000101010101" pitchFamily="50" charset="-127"/>
      <p:bold r:id="rId24"/>
    </p:embeddedFont>
    <p:embeddedFont>
      <p:font typeface="나눔스퀘어 ExtraBold" panose="020B0600000101010101" pitchFamily="50" charset="-127"/>
      <p:bold r:id="rId25"/>
    </p:embeddedFont>
    <p:embeddedFont>
      <p:font typeface="나눔스퀘어 Light" panose="020B0600000101010101" pitchFamily="50" charset="-127"/>
      <p:regular r:id="rId26"/>
    </p:embeddedFont>
    <p:embeddedFont>
      <p:font typeface="나눔스퀘어 네오 Bold" panose="00000800000000000000" charset="-127"/>
      <p:bold r:id="rId27"/>
    </p:embeddedFont>
    <p:embeddedFont>
      <p:font typeface="나눔스퀘어 네오 ExtraBold" panose="00000900000000000000" charset="-127"/>
      <p:bold r:id="rId28"/>
    </p:embeddedFont>
    <p:embeddedFont>
      <p:font typeface="나눔스퀘어 네오 Heavy" panose="00000A00000000000000" charset="-127"/>
      <p:bold r:id="rId29"/>
    </p:embeddedFont>
    <p:embeddedFont>
      <p:font typeface="나눔스퀘어 네오 Light" panose="00000400000000000000" charset="-127"/>
      <p:regular r:id="rId30"/>
    </p:embeddedFont>
    <p:embeddedFont>
      <p:font typeface="나눔스퀘어 네오 Regular" panose="00000500000000000000" charset="-127"/>
      <p:regular r:id="rId31"/>
    </p:embeddedFont>
    <p:embeddedFont>
      <p:font typeface="맑은 고딕" panose="020B0503020000020004" pitchFamily="50" charset="-127"/>
      <p:regular r:id="rId32"/>
      <p:bold r:id="rId33"/>
    </p:embeddedFont>
    <p:embeddedFont>
      <p:font typeface="Arial Narrow" panose="020B0606020202030204" pitchFamily="34" charset="0"/>
      <p:regular r:id="rId34"/>
      <p:bold r:id="rId35"/>
      <p:italic r:id="rId36"/>
      <p:boldItalic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42" userDrawn="1">
          <p15:clr>
            <a:srgbClr val="A4A3A4"/>
          </p15:clr>
        </p15:guide>
        <p15:guide id="2" pos="257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41C4"/>
    <a:srgbClr val="6A7DF1"/>
    <a:srgbClr val="C375F6"/>
    <a:srgbClr val="0000A4"/>
    <a:srgbClr val="F3F0FB"/>
    <a:srgbClr val="FFFFFF"/>
    <a:srgbClr val="6746D5"/>
    <a:srgbClr val="1E8CF9"/>
    <a:srgbClr val="C678F6"/>
    <a:srgbClr val="80CA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215" autoAdjust="0"/>
  </p:normalViewPr>
  <p:slideViewPr>
    <p:cSldViewPr snapToGrid="0" showGuides="1">
      <p:cViewPr varScale="1">
        <p:scale>
          <a:sx n="104" d="100"/>
          <a:sy n="104" d="100"/>
        </p:scale>
        <p:origin x="870" y="114"/>
      </p:cViewPr>
      <p:guideLst>
        <p:guide orient="horz" pos="4042"/>
        <p:guide pos="257"/>
        <p:guide pos="7423"/>
        <p:guide orient="horz" pos="124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jpe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95523-68D4-48A7-83A4-4632489998EE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8E4924-0451-4CDA-890A-80A7DC2CD9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640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F1B7F72-DDE8-D1DF-4C28-BA215FA677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" y="435"/>
            <a:ext cx="12191977" cy="685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743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A015B29-3CB0-E678-9A66-08C9E0275A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" y="428"/>
            <a:ext cx="12191978" cy="685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37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내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23B04B6-AC26-4989-AB1F-8AC4BC7671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" y="428"/>
            <a:ext cx="12191994" cy="6857140"/>
          </a:xfrm>
          <a:prstGeom prst="rect">
            <a:avLst/>
          </a:prstGeom>
        </p:spPr>
      </p:pic>
      <p:sp>
        <p:nvSpPr>
          <p:cNvPr id="2" name="Rectangle 17">
            <a:extLst>
              <a:ext uri="{FF2B5EF4-FFF2-40B4-BE49-F238E27FC236}">
                <a16:creationId xmlns:a16="http://schemas.microsoft.com/office/drawing/2014/main" id="{33B3D62B-B0D7-2F79-E5AC-9EC2735A2E5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919963" y="6606145"/>
            <a:ext cx="352075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marL="0" marR="0" lvl="0" indent="0" algn="ctr" defTabSz="89737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EC810E-F784-4439-A0DB-2C7343AB6795}" type="slidenum">
              <a:rPr kumimoji="0" lang="en-US" altLang="ko-KR" sz="801" b="0" i="0" u="none" strike="noStrike" kern="0" cap="none" spc="0" normalizeH="0" baseline="0" noProof="0" smtClean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Arial" panose="020B0604020202020204" pitchFamily="34" charset="0"/>
              </a:rPr>
              <a:pPr marL="0" marR="0" lvl="0" indent="0" algn="ctr" defTabSz="897376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801" b="0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737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F1B7F72-DDE8-D1DF-4C28-BA215FA677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" y="428"/>
            <a:ext cx="12191978" cy="685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084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A015B29-3CB0-E678-9A66-08C9E0275A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" y="428"/>
            <a:ext cx="12191978" cy="685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280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내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9E18F9C-BDB9-46BD-B974-0DA3922DDD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428"/>
            <a:ext cx="12191998" cy="6857142"/>
          </a:xfrm>
          <a:prstGeom prst="rect">
            <a:avLst/>
          </a:prstGeom>
        </p:spPr>
      </p:pic>
      <p:sp>
        <p:nvSpPr>
          <p:cNvPr id="2" name="Rectangle 17">
            <a:extLst>
              <a:ext uri="{FF2B5EF4-FFF2-40B4-BE49-F238E27FC236}">
                <a16:creationId xmlns:a16="http://schemas.microsoft.com/office/drawing/2014/main" id="{CDBB5235-DC68-0DC0-EBA0-45B3F550505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919963" y="6606145"/>
            <a:ext cx="352075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marL="0" marR="0" lvl="0" indent="0" algn="ctr" defTabSz="89737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EC810E-F784-4439-A0DB-2C7343AB6795}" type="slidenum">
              <a:rPr kumimoji="0" lang="en-US" altLang="ko-KR" sz="801" b="0" i="0" u="none" strike="noStrike" kern="0" cap="none" spc="0" normalizeH="0" baseline="0" noProof="0" smtClean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Arial" panose="020B0604020202020204" pitchFamily="34" charset="0"/>
              </a:rPr>
              <a:pPr marL="0" marR="0" lvl="0" indent="0" algn="ctr" defTabSz="897376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801" b="0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380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내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0637901-158E-4CFB-844E-8C504F4146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797"/>
          <a:stretch/>
        </p:blipFill>
        <p:spPr>
          <a:xfrm>
            <a:off x="2" y="429"/>
            <a:ext cx="12191996" cy="78457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255D7C-FFBC-4AE0-E84B-6A94CC15583D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by </a:t>
            </a:r>
            <a:r>
              <a:rPr lang="ko-KR" altLang="en-US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 dirty="0" err="1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Rectangle 17">
            <a:extLst>
              <a:ext uri="{FF2B5EF4-FFF2-40B4-BE49-F238E27FC236}">
                <a16:creationId xmlns:a16="http://schemas.microsoft.com/office/drawing/2014/main" id="{A273FDA9-4C18-A869-9CF5-99C7C4CE7C0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919963" y="6606145"/>
            <a:ext cx="352075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marL="0" marR="0" lvl="0" indent="0" algn="ctr" defTabSz="89737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EC810E-F784-4439-A0DB-2C7343AB6795}" type="slidenum">
              <a:rPr kumimoji="0" lang="en-US" altLang="ko-KR" sz="801" b="0" i="0" u="none" strike="noStrike" kern="0" cap="none" spc="0" normalizeH="0" baseline="0" noProof="0" smtClean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Arial" panose="020B0604020202020204" pitchFamily="34" charset="0"/>
              </a:rPr>
              <a:pPr marL="0" marR="0" lvl="0" indent="0" algn="ctr" defTabSz="897376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801" b="0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179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내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236D208-CD91-477F-8EBB-10257192D4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09"/>
          <a:stretch/>
        </p:blipFill>
        <p:spPr>
          <a:xfrm>
            <a:off x="1" y="1413640"/>
            <a:ext cx="12191998" cy="544392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3478884-3229-C137-AFDE-2C7E21A77B54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by </a:t>
            </a:r>
            <a:r>
              <a:rPr lang="ko-KR" altLang="en-US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 dirty="0" err="1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53A3078B-E0E2-AB69-1EAA-CF175DF57D7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919963" y="6606145"/>
            <a:ext cx="352075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marL="0" marR="0" lvl="0" indent="0" algn="ctr" defTabSz="89737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EC810E-F784-4439-A0DB-2C7343AB6795}" type="slidenum">
              <a:rPr kumimoji="0" lang="en-US" altLang="ko-KR" sz="801" b="0" i="0" u="none" strike="noStrike" kern="0" cap="none" spc="0" normalizeH="0" baseline="0" noProof="0" smtClean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Arial" panose="020B0604020202020204" pitchFamily="34" charset="0"/>
              </a:rPr>
              <a:pPr marL="0" marR="0" lvl="0" indent="0" algn="ctr" defTabSz="897376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801" b="0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619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>
            <a:extLst>
              <a:ext uri="{FF2B5EF4-FFF2-40B4-BE49-F238E27FC236}">
                <a16:creationId xmlns:a16="http://schemas.microsoft.com/office/drawing/2014/main" id="{C13C5BCB-6AA0-4B95-BA30-793A1EAB0C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919963" y="6606145"/>
            <a:ext cx="352075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marL="0" marR="0" lvl="0" indent="0" algn="ctr" defTabSz="89737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EC810E-F784-4439-A0DB-2C7343AB6795}" type="slidenum">
              <a:rPr kumimoji="0" lang="en-US" altLang="ko-KR" sz="801" b="0" i="0" u="none" strike="noStrike" kern="0" cap="none" spc="0" normalizeH="0" baseline="0" noProof="0" smtClean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Arial" panose="020B0604020202020204" pitchFamily="34" charset="0"/>
              </a:rPr>
              <a:pPr marL="0" marR="0" lvl="0" indent="0" algn="ctr" defTabSz="897376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801" b="0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4960290-8079-4160-8A03-9D290C31C0F1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by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5395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4128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  <p:sldLayoutId id="2147483666" r:id="rId5"/>
    <p:sldLayoutId id="2147483667" r:id="rId6"/>
    <p:sldLayoutId id="2147483668" r:id="rId7"/>
    <p:sldLayoutId id="2147483664" r:id="rId8"/>
    <p:sldLayoutId id="2147483669" r:id="rId9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67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4110">
          <p15:clr>
            <a:srgbClr val="F26B43"/>
          </p15:clr>
        </p15:guide>
        <p15:guide id="4" orient="horz" pos="100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1756D7D0-383A-BC8E-4F83-4265C657033E}"/>
              </a:ext>
            </a:extLst>
          </p:cNvPr>
          <p:cNvSpPr/>
          <p:nvPr/>
        </p:nvSpPr>
        <p:spPr>
          <a:xfrm>
            <a:off x="4799112" y="4049422"/>
            <a:ext cx="2593776" cy="416689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연구방향탐색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71707E-0C2A-E093-26BA-AD299EF26048}"/>
              </a:ext>
            </a:extLst>
          </p:cNvPr>
          <p:cNvSpPr txBox="1"/>
          <p:nvPr/>
        </p:nvSpPr>
        <p:spPr>
          <a:xfrm>
            <a:off x="295275" y="2203555"/>
            <a:ext cx="11601449" cy="111081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05000"/>
              </a:lnSpc>
              <a:defRPr/>
            </a:pPr>
            <a:r>
              <a:rPr lang="ko-KR" altLang="en-US" sz="3200" b="1" dirty="0"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인공지능 기반 온라인 교육 플랫폼 수용 영향 요인 연구</a:t>
            </a:r>
            <a:r>
              <a:rPr lang="en-US" altLang="ko-KR" sz="3200" b="1" dirty="0"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   </a:t>
            </a:r>
            <a:br>
              <a:rPr lang="en-US" altLang="ko-KR" sz="3200" dirty="0"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</a:br>
            <a:r>
              <a:rPr lang="en-US" altLang="ko-KR" sz="3200" dirty="0"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- AI</a:t>
            </a:r>
            <a:r>
              <a:rPr lang="ko-KR" altLang="en-US" sz="3200" dirty="0"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 </a:t>
            </a:r>
            <a:r>
              <a:rPr lang="en-US" altLang="ko-KR" sz="3200" dirty="0" err="1"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Tuter</a:t>
            </a:r>
            <a:r>
              <a:rPr lang="ko-KR" altLang="en-US" sz="3200" dirty="0"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 중심으로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2E3F0AE-CB53-76FE-95E2-9E40BD288EBE}"/>
              </a:ext>
            </a:extLst>
          </p:cNvPr>
          <p:cNvSpPr/>
          <p:nvPr/>
        </p:nvSpPr>
        <p:spPr>
          <a:xfrm>
            <a:off x="4452921" y="4739496"/>
            <a:ext cx="3286156" cy="461665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algn="ctr">
              <a:defRPr/>
            </a:pP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BIT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고객 정보처리 및 행동 결정 이론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IT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 심리 융합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2024.12. 7,  (3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강대희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김희정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윤요섭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1393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3C318-C89B-C216-F45E-9410C67D3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297755-BA49-CDF4-4A66-A9DADFDC9C30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 개선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변수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변수정의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(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신규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)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46A77DB-EFF9-4CBA-3AC8-40400CE20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1040553"/>
              </p:ext>
            </p:extLst>
          </p:nvPr>
        </p:nvGraphicFramePr>
        <p:xfrm>
          <a:off x="504825" y="1100912"/>
          <a:ext cx="11182350" cy="5242735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784365">
                  <a:extLst>
                    <a:ext uri="{9D8B030D-6E8A-4147-A177-3AD203B41FA5}">
                      <a16:colId xmlns:a16="http://schemas.microsoft.com/office/drawing/2014/main" val="2383581973"/>
                    </a:ext>
                  </a:extLst>
                </a:gridCol>
                <a:gridCol w="1503974">
                  <a:extLst>
                    <a:ext uri="{9D8B030D-6E8A-4147-A177-3AD203B41FA5}">
                      <a16:colId xmlns:a16="http://schemas.microsoft.com/office/drawing/2014/main" val="1267306621"/>
                    </a:ext>
                  </a:extLst>
                </a:gridCol>
                <a:gridCol w="983049">
                  <a:extLst>
                    <a:ext uri="{9D8B030D-6E8A-4147-A177-3AD203B41FA5}">
                      <a16:colId xmlns:a16="http://schemas.microsoft.com/office/drawing/2014/main" val="2296725628"/>
                    </a:ext>
                  </a:extLst>
                </a:gridCol>
                <a:gridCol w="7031496">
                  <a:extLst>
                    <a:ext uri="{9D8B030D-6E8A-4147-A177-3AD203B41FA5}">
                      <a16:colId xmlns:a16="http://schemas.microsoft.com/office/drawing/2014/main" val="290723720"/>
                    </a:ext>
                  </a:extLst>
                </a:gridCol>
                <a:gridCol w="879466">
                  <a:extLst>
                    <a:ext uri="{9D8B030D-6E8A-4147-A177-3AD203B41FA5}">
                      <a16:colId xmlns:a16="http://schemas.microsoft.com/office/drawing/2014/main" val="329271395"/>
                    </a:ext>
                  </a:extLst>
                </a:gridCol>
              </a:tblGrid>
              <a:tr h="226654"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endParaRPr lang="ko-KR" altLang="en-US" sz="1000" kern="1200" spc="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ko-KR" altLang="en-US" sz="1000" kern="1200" spc="0" dirty="0">
                          <a:latin typeface="+mj-ea"/>
                          <a:ea typeface="+mj-ea"/>
                        </a:rPr>
                        <a:t>구분</a:t>
                      </a:r>
                      <a:endParaRPr lang="ko-KR" altLang="en-US" sz="1000" kern="1200" spc="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l" defTabSz="914400" rtl="0" eaLnBrk="1" fontAlgn="b" latinLnBrk="1" hangingPunct="1"/>
                      <a:endParaRPr lang="ko-KR" altLang="en-US" sz="1100" kern="1200" spc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marL="180000" marR="36000" marT="36000" marB="3600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ko-KR" altLang="en-US" sz="1000" kern="1200" spc="0" dirty="0">
                          <a:latin typeface="+mj-ea"/>
                          <a:ea typeface="+mj-ea"/>
                        </a:rPr>
                        <a:t>주요내용</a:t>
                      </a:r>
                      <a:endParaRPr lang="ko-KR" altLang="en-US" sz="1000" kern="1200" spc="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ko-KR" altLang="en-US" sz="1000" kern="1200" spc="0" dirty="0">
                          <a:latin typeface="+mj-ea"/>
                          <a:ea typeface="+mj-ea"/>
                        </a:rPr>
                        <a:t>척도</a:t>
                      </a:r>
                      <a:endParaRPr lang="ko-KR" altLang="en-US" sz="1000" kern="1200" spc="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4475920"/>
                  </a:ext>
                </a:extLst>
              </a:tr>
              <a:tr h="272833">
                <a:tc rowSpan="11">
                  <a:txBody>
                    <a:bodyPr/>
                    <a:lstStyle/>
                    <a:p>
                      <a:pPr algn="l" fontAlgn="ctr"/>
                      <a:r>
                        <a:rPr lang="ko-KR" altLang="en-US" sz="1000" b="1" i="0" u="none" strike="noStrike" dirty="0">
                          <a:solidFill>
                            <a:srgbClr val="002060"/>
                          </a:solidFill>
                          <a:effectLst/>
                          <a:latin typeface="+mj-ea"/>
                          <a:ea typeface="+mj-ea"/>
                        </a:rPr>
                        <a:t>독립변수</a:t>
                      </a:r>
                    </a:p>
                  </a:txBody>
                  <a:tcPr marL="72000" marR="0" marT="0" marB="72000" anchor="ctr">
                    <a:solidFill>
                      <a:srgbClr val="D0E2F3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ko-KR" altLang="en-US" sz="1000" b="1" u="none" strike="noStrik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j-ea"/>
                          <a:ea typeface="+mj-ea"/>
                        </a:rPr>
                        <a:t>임직원의 특성</a:t>
                      </a:r>
                      <a:endParaRPr lang="ko-KR" altLang="en-US" sz="1000" b="1" i="0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0" marT="0" marB="72000" anchor="ctr">
                    <a:pattFill prst="dkDnDiag">
                      <a:fgClr>
                        <a:schemeClr val="accent1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자기주도성</a:t>
                      </a: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u="none" strike="noStrike">
                          <a:effectLst/>
                          <a:latin typeface="+mj-ea"/>
                          <a:ea typeface="+mj-ea"/>
                        </a:rPr>
                        <a:t>주어진 목표에 도달하기 위해 스스로 능동적이고 주도적으로 학습을 구상 및 실행할 수 능력의 정도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0" marT="0" marB="72000" anchor="ctr"/>
                </a:tc>
                <a:tc rowSpan="15">
                  <a:txBody>
                    <a:bodyPr/>
                    <a:lstStyle/>
                    <a:p>
                      <a:pPr marL="0" algn="l" defTabSz="914400" rtl="0" eaLnBrk="1" fontAlgn="t" latinLnBrk="1" hangingPunct="1">
                        <a:lnSpc>
                          <a:spcPct val="130000"/>
                        </a:lnSpc>
                      </a:pPr>
                      <a:r>
                        <a:rPr lang="ko-KR" altLang="en-US" sz="1000" kern="1200" spc="0" dirty="0" err="1">
                          <a:latin typeface="+mj-ea"/>
                          <a:ea typeface="+mj-ea"/>
                        </a:rPr>
                        <a:t>등간척도</a:t>
                      </a:r>
                      <a:endParaRPr lang="en-US" altLang="ko-KR" sz="1000" kern="1200" spc="0" dirty="0">
                        <a:latin typeface="+mj-ea"/>
                        <a:ea typeface="+mj-ea"/>
                      </a:endParaRPr>
                    </a:p>
                    <a:p>
                      <a:pPr marL="0" algn="l" defTabSz="914400" rtl="0" eaLnBrk="1" fontAlgn="t" latinLnBrk="1" hangingPunct="1">
                        <a:lnSpc>
                          <a:spcPct val="130000"/>
                        </a:lnSpc>
                      </a:pPr>
                      <a:r>
                        <a:rPr lang="en-US" altLang="ko-KR" sz="1000" kern="1200" spc="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000" kern="1200" spc="0" dirty="0" err="1">
                          <a:latin typeface="+mj-ea"/>
                          <a:ea typeface="+mj-ea"/>
                        </a:rPr>
                        <a:t>리커트</a:t>
                      </a:r>
                      <a:r>
                        <a:rPr lang="ko-KR" altLang="en-US" sz="1000" kern="1200" spc="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000" kern="1200" spc="0" dirty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sz="1000" kern="1200" spc="0" dirty="0">
                          <a:latin typeface="+mj-ea"/>
                          <a:ea typeface="+mj-ea"/>
                        </a:rPr>
                        <a:t>점</a:t>
                      </a:r>
                      <a:r>
                        <a:rPr lang="en-US" altLang="ko-KR" sz="1000" kern="1200" spc="0" dirty="0">
                          <a:latin typeface="+mj-ea"/>
                          <a:ea typeface="+mj-ea"/>
                        </a:rPr>
                        <a:t>)</a:t>
                      </a:r>
                    </a:p>
                    <a:p>
                      <a:pPr marL="0" algn="l" defTabSz="914400" rtl="0" eaLnBrk="1" fontAlgn="t" latinLnBrk="1" hangingPunct="1">
                        <a:lnSpc>
                          <a:spcPct val="130000"/>
                        </a:lnSpc>
                      </a:pPr>
                      <a:r>
                        <a:rPr lang="en-US" altLang="ko-KR" sz="1000" kern="1200" spc="0" dirty="0">
                          <a:latin typeface="+mj-ea"/>
                          <a:ea typeface="+mj-ea"/>
                        </a:rPr>
                        <a:t>* </a:t>
                      </a:r>
                      <a:r>
                        <a:rPr lang="ko-KR" altLang="en-US" sz="1000" kern="1200" spc="0" dirty="0">
                          <a:latin typeface="+mj-ea"/>
                          <a:ea typeface="+mj-ea"/>
                        </a:rPr>
                        <a:t>생성형</a:t>
                      </a:r>
                      <a:r>
                        <a:rPr lang="en-US" altLang="ko-KR" sz="1000" kern="1200" spc="0" dirty="0">
                          <a:latin typeface="+mj-ea"/>
                          <a:ea typeface="+mj-ea"/>
                        </a:rPr>
                        <a:t>AI</a:t>
                      </a:r>
                      <a:r>
                        <a:rPr lang="ko-KR" altLang="en-US" sz="1000" kern="1200" spc="0" dirty="0">
                          <a:latin typeface="+mj-ea"/>
                          <a:ea typeface="+mj-ea"/>
                        </a:rPr>
                        <a:t>사용경험은 개별선택</a:t>
                      </a:r>
                      <a:endParaRPr lang="ko-KR" altLang="en-US" sz="1000" kern="1200" spc="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/>
                </a:tc>
                <a:extLst>
                  <a:ext uri="{0D108BD9-81ED-4DB2-BD59-A6C34878D82A}">
                    <a16:rowId xmlns:a16="http://schemas.microsoft.com/office/drawing/2014/main" val="3739194131"/>
                  </a:ext>
                </a:extLst>
              </a:tr>
              <a:tr h="2728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kern="1200" spc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" marT="36000" marB="36000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u="none" strike="noStrike">
                          <a:effectLst/>
                          <a:latin typeface="+mj-ea"/>
                          <a:ea typeface="+mj-ea"/>
                        </a:rPr>
                        <a:t>개인혁신성</a:t>
                      </a:r>
                      <a:endParaRPr lang="ko-KR" altLang="en-US" sz="1000" b="1" i="0" u="none" strike="noStrike">
                        <a:solidFill>
                          <a:srgbClr val="0033CC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u="none" strike="noStrike">
                          <a:effectLst/>
                          <a:latin typeface="+mj-ea"/>
                          <a:ea typeface="+mj-ea"/>
                        </a:rPr>
                        <a:t>조직내 구성원들과 비교하여 혁신적인 기술을 먼저 채택하고자 하는 성향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marL="0" algn="l" defTabSz="914400" rtl="0" eaLnBrk="1" fontAlgn="t" latinLnBrk="1" hangingPunct="1">
                        <a:lnSpc>
                          <a:spcPct val="130000"/>
                        </a:lnSpc>
                      </a:pPr>
                      <a:endParaRPr lang="ko-KR" altLang="en-US" sz="1100" kern="1200" spc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marL="180000" marR="36000" marT="36000" marB="36000"/>
                </a:tc>
                <a:extLst>
                  <a:ext uri="{0D108BD9-81ED-4DB2-BD59-A6C34878D82A}">
                    <a16:rowId xmlns:a16="http://schemas.microsoft.com/office/drawing/2014/main" val="3710825989"/>
                  </a:ext>
                </a:extLst>
              </a:tr>
              <a:tr h="2728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kern="1200" spc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" marT="36000" marB="36000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사회적영향</a:t>
                      </a: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u="none" strike="noStrike">
                          <a:effectLst/>
                          <a:latin typeface="+mj-ea"/>
                          <a:ea typeface="+mj-ea"/>
                        </a:rPr>
                        <a:t>조직의 주위 동료가 당사자가 특정 기술을 이용해야 한다고 생각하는 것을 지각하는 정도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marL="0" algn="l" defTabSz="914400" rtl="0" eaLnBrk="1" fontAlgn="t" latinLnBrk="1" hangingPunct="1">
                        <a:lnSpc>
                          <a:spcPct val="130000"/>
                        </a:lnSpc>
                      </a:pPr>
                      <a:endParaRPr lang="ko-KR" altLang="en-US" sz="1100" kern="1200" spc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marL="180000" marR="36000" marT="36000" marB="36000"/>
                </a:tc>
                <a:extLst>
                  <a:ext uri="{0D108BD9-81ED-4DB2-BD59-A6C34878D82A}">
                    <a16:rowId xmlns:a16="http://schemas.microsoft.com/office/drawing/2014/main" val="3129046384"/>
                  </a:ext>
                </a:extLst>
              </a:tr>
              <a:tr h="27283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kern="1200" spc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36000" marT="36000" marB="36000" anchor="ctr">
                    <a:solidFill>
                      <a:srgbClr val="D0E2F3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기업교육</a:t>
                      </a:r>
                      <a:r>
                        <a:rPr lang="en-US" altLang="ko-KR" sz="1000" b="1" kern="1200" spc="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000" b="1" kern="1200" spc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특성</a:t>
                      </a:r>
                    </a:p>
                  </a:txBody>
                  <a:tcPr marL="72000" marR="0" marT="0" marB="72000" anchor="ctr">
                    <a:pattFill prst="dkDnDiag">
                      <a:fgClr>
                        <a:schemeClr val="accent1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정보품질</a:t>
                      </a: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  <a:latin typeface="+mj-ea"/>
                          <a:ea typeface="+mj-ea"/>
                        </a:rPr>
                        <a:t>기업시스템의 생성형 </a:t>
                      </a:r>
                      <a:r>
                        <a:rPr lang="en-US" altLang="ko-KR" sz="1000" u="none" strike="noStrike">
                          <a:effectLst/>
                          <a:latin typeface="+mj-ea"/>
                          <a:ea typeface="+mj-ea"/>
                        </a:rPr>
                        <a:t>AI</a:t>
                      </a:r>
                      <a:r>
                        <a:rPr lang="ko-KR" altLang="en-US" sz="1000" u="none" strike="noStrike">
                          <a:effectLst/>
                          <a:latin typeface="+mj-ea"/>
                          <a:ea typeface="+mj-ea"/>
                        </a:rPr>
                        <a:t>의 환각증상을 방지</a:t>
                      </a:r>
                      <a:r>
                        <a:rPr lang="en-US" altLang="ko-KR" sz="1000" u="none" strike="noStrike">
                          <a:effectLst/>
                          <a:latin typeface="+mj-ea"/>
                          <a:ea typeface="+mj-ea"/>
                        </a:rPr>
                        <a:t>(RAG)</a:t>
                      </a:r>
                      <a:r>
                        <a:rPr lang="ko-KR" altLang="en-US" sz="1000" u="none" strike="noStrike">
                          <a:effectLst/>
                          <a:latin typeface="+mj-ea"/>
                          <a:ea typeface="+mj-ea"/>
                        </a:rPr>
                        <a:t>방식으로 미리 학습된 정보를 기준으로 답변하도록 구현된 환경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marL="0" algn="l" defTabSz="914400" rtl="0" eaLnBrk="1" fontAlgn="t" latinLnBrk="1" hangingPunct="1">
                        <a:lnSpc>
                          <a:spcPct val="130000"/>
                        </a:lnSpc>
                      </a:pPr>
                      <a:endParaRPr lang="ko-KR" altLang="en-US" sz="1100" kern="1200" spc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marL="180000" marR="36000" marT="36000" marB="36000"/>
                </a:tc>
                <a:extLst>
                  <a:ext uri="{0D108BD9-81ED-4DB2-BD59-A6C34878D82A}">
                    <a16:rowId xmlns:a16="http://schemas.microsoft.com/office/drawing/2014/main" val="919027068"/>
                  </a:ext>
                </a:extLst>
              </a:tr>
              <a:tr h="3805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보안신뢰</a:t>
                      </a: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000" u="none" strike="noStrike">
                          <a:effectLst/>
                          <a:latin typeface="+mj-ea"/>
                          <a:ea typeface="+mj-ea"/>
                        </a:rPr>
                        <a:t>Enterprise</a:t>
                      </a:r>
                      <a:r>
                        <a:rPr lang="ko-KR" altLang="en-US" sz="1000" u="none" strike="noStrike">
                          <a:effectLst/>
                          <a:latin typeface="+mj-ea"/>
                          <a:ea typeface="+mj-ea"/>
                        </a:rPr>
                        <a:t>용의 보안인증등의 환경으로 사용자들이 위험하고 불확실한 상황에서 기업이 제공하는 보장된 학습된 정보을 신뢰할 수 있는 정도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398084"/>
                  </a:ext>
                </a:extLst>
              </a:tr>
              <a:tr h="2728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kern="1200" spc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" marT="36000" marB="36000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접근환경</a:t>
                      </a: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  <a:latin typeface="+mj-ea"/>
                          <a:ea typeface="+mj-ea"/>
                        </a:rPr>
                        <a:t>생성형 </a:t>
                      </a:r>
                      <a:r>
                        <a:rPr lang="en-US" altLang="ko-KR" sz="1000" u="none" strike="noStrike">
                          <a:effectLst/>
                          <a:latin typeface="+mj-ea"/>
                          <a:ea typeface="+mj-ea"/>
                        </a:rPr>
                        <a:t>AI</a:t>
                      </a:r>
                      <a:r>
                        <a:rPr lang="ko-KR" altLang="en-US" sz="1000" u="none" strike="noStrike">
                          <a:effectLst/>
                          <a:latin typeface="+mj-ea"/>
                          <a:ea typeface="+mj-ea"/>
                        </a:rPr>
                        <a:t>의 별도 신청이나 서비스를 찾는 번거로음이 없으며</a:t>
                      </a:r>
                      <a:r>
                        <a:rPr lang="en-US" altLang="ko-KR" sz="1000" u="none" strike="noStrike"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  <a:latin typeface="+mj-ea"/>
                          <a:ea typeface="+mj-ea"/>
                        </a:rPr>
                        <a:t>근무환경에서 </a:t>
                      </a:r>
                      <a:r>
                        <a:rPr lang="en-US" altLang="ko-KR" sz="1000" u="none" strike="noStrike">
                          <a:effectLst/>
                          <a:latin typeface="+mj-ea"/>
                          <a:ea typeface="+mj-ea"/>
                        </a:rPr>
                        <a:t>PC</a:t>
                      </a:r>
                      <a:r>
                        <a:rPr lang="ko-KR" altLang="en-US" sz="1000" u="none" strike="noStrike">
                          <a:effectLst/>
                          <a:latin typeface="+mj-ea"/>
                          <a:ea typeface="+mj-ea"/>
                        </a:rPr>
                        <a:t>의 접근 또한 용이한 조건 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algn="l" fontAlgn="t">
                        <a:lnSpc>
                          <a:spcPct val="130000"/>
                        </a:lnSpc>
                      </a:pPr>
                      <a:endParaRPr lang="ko-KR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486" marR="3486" marT="3486" marB="0"/>
                </a:tc>
                <a:extLst>
                  <a:ext uri="{0D108BD9-81ED-4DB2-BD59-A6C34878D82A}">
                    <a16:rowId xmlns:a16="http://schemas.microsoft.com/office/drawing/2014/main" val="3717133002"/>
                  </a:ext>
                </a:extLst>
              </a:tr>
              <a:tr h="226654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kern="1200" spc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36000" marT="36000" marB="36000" anchor="ctr">
                    <a:solidFill>
                      <a:srgbClr val="D0E2F3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200" spc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ChatGPT</a:t>
                      </a:r>
                      <a:r>
                        <a:rPr lang="ko-KR" altLang="en-US" sz="1000" b="1" kern="1200" spc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특성</a:t>
                      </a:r>
                    </a:p>
                  </a:txBody>
                  <a:tcPr marL="72000" marR="0" marT="0" marB="72000" anchor="ctr">
                    <a:pattFill prst="dkDnDiag">
                      <a:fgClr>
                        <a:schemeClr val="accent1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1" i="0" u="none" strike="noStrike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</a:rPr>
                        <a:t>효과성</a:t>
                      </a:r>
                      <a:endParaRPr lang="ko-KR" altLang="en-US" sz="1000" b="1" i="0" u="none" strike="noStrike" dirty="0">
                        <a:solidFill>
                          <a:srgbClr val="0033CC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1" hangingPunct="1"/>
                      <a:r>
                        <a:rPr lang="ko-KR" altLang="en-US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학습성과가 학습목적에 부합하는가를 확인</a:t>
                      </a:r>
                      <a:r>
                        <a:rPr lang="en-US" altLang="ko-KR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0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문제해결력</a:t>
                      </a:r>
                      <a:r>
                        <a:rPr lang="en-US" altLang="ko-KR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창의성</a:t>
                      </a:r>
                      <a:r>
                        <a:rPr lang="en-US" altLang="ko-KR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성적향상 같은 학습효과 기대</a:t>
                      </a: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algn="l" fontAlgn="t">
                        <a:lnSpc>
                          <a:spcPct val="130000"/>
                        </a:lnSpc>
                      </a:pPr>
                      <a:endParaRPr lang="ko-KR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486" marR="3486" marT="3486" marB="0"/>
                </a:tc>
                <a:extLst>
                  <a:ext uri="{0D108BD9-81ED-4DB2-BD59-A6C34878D82A}">
                    <a16:rowId xmlns:a16="http://schemas.microsoft.com/office/drawing/2014/main" val="2854692531"/>
                  </a:ext>
                </a:extLst>
              </a:tr>
              <a:tr h="3805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1" u="none" strike="noStrike" dirty="0" err="1">
                          <a:effectLst/>
                          <a:latin typeface="+mj-ea"/>
                          <a:ea typeface="+mj-ea"/>
                        </a:rPr>
                        <a:t>몰임감</a:t>
                      </a:r>
                      <a:endParaRPr lang="ko-KR" altLang="en-US" sz="1000" b="1" i="0" u="none" strike="noStrike" dirty="0">
                        <a:solidFill>
                          <a:srgbClr val="0033CC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1" hangingPunct="1"/>
                      <a:r>
                        <a:rPr lang="ko-KR" altLang="en-US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학습자가 과제에 깊이 몰두하고 적극적으로 사고하는 상태</a:t>
                      </a:r>
                      <a:r>
                        <a:rPr lang="en-US" altLang="ko-KR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동기 및 지루함을 줄여주는 유희성을 포함하여 몰입을 통한 학습의 즐거움을 느끼는 정도</a:t>
                      </a: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447221"/>
                  </a:ext>
                </a:extLst>
              </a:tr>
              <a:tr h="2266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kern="1200" spc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" marT="36000" marB="36000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1" i="0" u="none" strike="noStrike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</a:rPr>
                        <a:t>개인화</a:t>
                      </a:r>
                      <a:endParaRPr lang="ko-KR" altLang="en-US" sz="1000" b="1" i="0" u="none" strike="noStrike">
                        <a:solidFill>
                          <a:srgbClr val="0033CC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1" hangingPunct="1"/>
                      <a:r>
                        <a:rPr lang="ko-KR" altLang="en-US" sz="1000" u="none" strike="noStrike" kern="1200" dirty="0">
                          <a:solidFill>
                            <a:schemeClr val="dk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사용자의 필요와 선호에 맞춘 맞춤형 학습 경험을 제공하는 정도</a:t>
                      </a: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algn="l" fontAlgn="b">
                        <a:lnSpc>
                          <a:spcPct val="130000"/>
                        </a:lnSpc>
                      </a:pPr>
                      <a:endParaRPr lang="ko-KR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486" marR="3486" marT="3486" marB="0" anchor="b"/>
                </a:tc>
                <a:extLst>
                  <a:ext uri="{0D108BD9-81ED-4DB2-BD59-A6C34878D82A}">
                    <a16:rowId xmlns:a16="http://schemas.microsoft.com/office/drawing/2014/main" val="344012955"/>
                  </a:ext>
                </a:extLst>
              </a:tr>
              <a:tr h="47294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kern="1200" spc="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36000" marT="36000" marB="36000" anchor="ctr">
                    <a:solidFill>
                      <a:srgbClr val="E9F2F8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지각된 용이성</a:t>
                      </a: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kern="1200" spc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" marT="36000" marB="36000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30000"/>
                        </a:lnSpc>
                      </a:pPr>
                      <a:r>
                        <a:rPr lang="en-US" altLang="ko-KR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AI Tuter</a:t>
                      </a:r>
                      <a:r>
                        <a:rPr lang="ko-KR" altLang="en-US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에 접속하고 질문 및 응답을 확인하며 메뉴를 탐색하는 인터페이스의 편의성</a:t>
                      </a:r>
                      <a:r>
                        <a:rPr lang="en-US" altLang="ko-KR" sz="1000" kern="1200" spc="0" baseline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000" kern="1200" spc="0" baseline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및 </a:t>
                      </a:r>
                      <a:r>
                        <a:rPr lang="en-US" altLang="ko-KR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AI Tuter</a:t>
                      </a:r>
                      <a:r>
                        <a:rPr lang="ko-KR" altLang="en-US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와의 상호작용 및 정보 습득의 용이성에 대한 인식 정도</a:t>
                      </a:r>
                      <a:endParaRPr lang="ko-KR" altLang="en-US" sz="1000" kern="1200" spc="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algn="l" fontAlgn="t">
                        <a:lnSpc>
                          <a:spcPct val="130000"/>
                        </a:lnSpc>
                      </a:pPr>
                      <a:endParaRPr lang="ko-KR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486" marR="3486" marT="3486" marB="0"/>
                </a:tc>
                <a:extLst>
                  <a:ext uri="{0D108BD9-81ED-4DB2-BD59-A6C34878D82A}">
                    <a16:rowId xmlns:a16="http://schemas.microsoft.com/office/drawing/2014/main" val="486932853"/>
                  </a:ext>
                </a:extLst>
              </a:tr>
              <a:tr h="47294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kern="1200" spc="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36000" marT="36000" marB="36000" anchor="ctr">
                    <a:solidFill>
                      <a:srgbClr val="E9F2F8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지각된 유용성</a:t>
                      </a: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kern="1200" spc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" marT="36000" marB="36000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30000"/>
                        </a:lnSpc>
                      </a:pPr>
                      <a:r>
                        <a:rPr lang="ko-KR" altLang="en-US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사용자가 </a:t>
                      </a:r>
                      <a:r>
                        <a:rPr lang="en-US" altLang="ko-KR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AI Tuter</a:t>
                      </a:r>
                      <a:r>
                        <a:rPr lang="ko-KR" altLang="en-US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가 적용된 교육과정을 활용하는 것이 교육성과</a:t>
                      </a:r>
                      <a:r>
                        <a:rPr lang="en-US" altLang="ko-KR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직무성과</a:t>
                      </a:r>
                      <a:r>
                        <a:rPr lang="en-US" altLang="ko-KR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ko-KR" altLang="en-US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문제해결력 및 창의성를 </a:t>
                      </a:r>
                      <a:br>
                        <a:rPr lang="en-US" altLang="ko-KR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</a:br>
                      <a:r>
                        <a:rPr lang="ko-KR" altLang="en-US" sz="1000" kern="1200" spc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향상시킬 것이라고 믿는 정도</a:t>
                      </a:r>
                      <a:endParaRPr lang="ko-KR" altLang="en-US" sz="1000" kern="1200" spc="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algn="l" fontAlgn="t">
                        <a:lnSpc>
                          <a:spcPct val="130000"/>
                        </a:lnSpc>
                      </a:pPr>
                      <a:endParaRPr lang="ko-KR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486" marR="3486" marT="3486" marB="0"/>
                </a:tc>
                <a:extLst>
                  <a:ext uri="{0D108BD9-81ED-4DB2-BD59-A6C34878D82A}">
                    <a16:rowId xmlns:a16="http://schemas.microsoft.com/office/drawing/2014/main" val="3151536946"/>
                  </a:ext>
                </a:extLst>
              </a:tr>
              <a:tr h="472943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>
                          <a:solidFill>
                            <a:srgbClr val="002060"/>
                          </a:solidFill>
                          <a:latin typeface="+mj-ea"/>
                          <a:ea typeface="+mj-ea"/>
                          <a:cs typeface="+mn-cs"/>
                        </a:rPr>
                        <a:t>매개변수</a:t>
                      </a:r>
                      <a:endParaRPr lang="ko-KR" altLang="en-US" sz="1000" b="1" kern="1200" spc="0" dirty="0">
                        <a:solidFill>
                          <a:srgbClr val="002060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>
                    <a:solidFill>
                      <a:srgbClr val="D0E2F3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태도 </a:t>
                      </a:r>
                      <a:endParaRPr lang="ko-KR" altLang="en-US" sz="1000" b="1" kern="1200" spc="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kern="1200" spc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" marT="36000" marB="36000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생성형</a:t>
                      </a: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AI 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활용을 적극 지지하는 호감</a:t>
                      </a: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긍정적인 마음가짐에 대한 것으로</a:t>
                      </a: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생성형</a:t>
                      </a: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AI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가 학습활동에 부합하고 </a:t>
                      </a:r>
                      <a:b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</a:b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현명한 선택을 촉진하며</a:t>
                      </a: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좋은 아이디어를 적극적으로 지원한다고 인식하는 정도</a:t>
                      </a: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algn="l" fontAlgn="t">
                        <a:lnSpc>
                          <a:spcPct val="130000"/>
                        </a:lnSpc>
                      </a:pPr>
                      <a:endParaRPr lang="ko-KR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486" marR="3486" marT="3486" marB="0"/>
                </a:tc>
                <a:extLst>
                  <a:ext uri="{0D108BD9-81ED-4DB2-BD59-A6C34878D82A}">
                    <a16:rowId xmlns:a16="http://schemas.microsoft.com/office/drawing/2014/main" val="1874008270"/>
                  </a:ext>
                </a:extLst>
              </a:tr>
              <a:tr h="272833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>
                          <a:solidFill>
                            <a:srgbClr val="002060"/>
                          </a:solidFill>
                          <a:latin typeface="+mj-ea"/>
                          <a:ea typeface="+mj-ea"/>
                          <a:cs typeface="+mn-cs"/>
                        </a:rPr>
                        <a:t>조절변수</a:t>
                      </a:r>
                      <a:endParaRPr lang="ko-KR" altLang="en-US" sz="1000" b="1" kern="1200" spc="0" dirty="0">
                        <a:solidFill>
                          <a:srgbClr val="002060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>
                    <a:solidFill>
                      <a:srgbClr val="D0E2F3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조직에 대한 긍정인식</a:t>
                      </a:r>
                      <a:endParaRPr lang="ko-KR" altLang="en-US" sz="1000" b="1" kern="1200" spc="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kern="1200" spc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" marT="36000" marB="36000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30000"/>
                        </a:lnSpc>
                      </a:pP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속한 조직이 시행하는 교육을 대하는 긍정에 대한 정도</a:t>
                      </a: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algn="l" fontAlgn="t">
                        <a:lnSpc>
                          <a:spcPct val="130000"/>
                        </a:lnSpc>
                      </a:pPr>
                      <a:endParaRPr lang="ko-KR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486" marR="3486" marT="3486" marB="0"/>
                </a:tc>
                <a:extLst>
                  <a:ext uri="{0D108BD9-81ED-4DB2-BD59-A6C34878D82A}">
                    <a16:rowId xmlns:a16="http://schemas.microsoft.com/office/drawing/2014/main" val="1219391919"/>
                  </a:ext>
                </a:extLst>
              </a:tr>
              <a:tr h="27283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kern="1200" spc="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36000" marT="36000" marB="36000" anchor="ctr">
                    <a:solidFill>
                      <a:srgbClr val="E9F2F8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생성형</a:t>
                      </a:r>
                      <a:r>
                        <a:rPr lang="en-US" altLang="ko-KR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AI </a:t>
                      </a:r>
                      <a:r>
                        <a:rPr lang="ko-KR" altLang="en-US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사용경험</a:t>
                      </a:r>
                      <a:endParaRPr lang="ko-KR" altLang="en-US" sz="1000" b="1" kern="1200" spc="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kern="1200" spc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" marT="36000" marB="36000"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1" hangingPunct="1">
                        <a:lnSpc>
                          <a:spcPct val="130000"/>
                        </a:lnSpc>
                      </a:pP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1~2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회</a:t>
                      </a: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3~4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회</a:t>
                      </a: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7</a:t>
                      </a:r>
                      <a:r>
                        <a:rPr lang="ko-KR" altLang="en-US" sz="1000" kern="1200" spc="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회이상</a:t>
                      </a: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매일</a:t>
                      </a: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), 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수시 </a:t>
                      </a: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404360"/>
                  </a:ext>
                </a:extLst>
              </a:tr>
              <a:tr h="472943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spc="0">
                          <a:solidFill>
                            <a:srgbClr val="002060"/>
                          </a:solidFill>
                          <a:latin typeface="+mj-ea"/>
                          <a:ea typeface="+mj-ea"/>
                          <a:cs typeface="+mn-cs"/>
                        </a:rPr>
                        <a:t>종속변수</a:t>
                      </a:r>
                      <a:endParaRPr lang="ko-KR" altLang="en-US" sz="1000" b="1" kern="1200" spc="0" dirty="0">
                        <a:solidFill>
                          <a:srgbClr val="002060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>
                    <a:solidFill>
                      <a:srgbClr val="D0E2F3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AI Tuter </a:t>
                      </a:r>
                      <a:r>
                        <a:rPr lang="ko-KR" altLang="en-US" sz="1000" b="1" kern="1200" spc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과정 신청 의도</a:t>
                      </a:r>
                      <a:endParaRPr lang="ko-KR" altLang="en-US" sz="1000" b="1" kern="1200" spc="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2000" marR="0" marT="0" marB="72000" anchor="ctr">
                    <a:solidFill>
                      <a:srgbClr val="E9F2F8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kern="1200" spc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0" marR="36000" marT="36000" marB="36000">
                    <a:solidFill>
                      <a:srgbClr val="E9F2F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1" hangingPunct="1">
                        <a:lnSpc>
                          <a:spcPct val="130000"/>
                        </a:lnSpc>
                      </a:pP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AI </a:t>
                      </a:r>
                      <a:r>
                        <a:rPr lang="en-US" altLang="ko-KR" sz="1000" kern="1200" spc="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Tuter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가 적용된 교육과정 </a:t>
                      </a:r>
                      <a:r>
                        <a:rPr lang="ko-KR" altLang="en-US" sz="1000" kern="1200" spc="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플랫폼를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지속적으로 사용하려는 의도에 </a:t>
                      </a:r>
                      <a:r>
                        <a:rPr lang="ko-KR" altLang="en-US" sz="1000" kern="1200" spc="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대한것으로</a:t>
                      </a: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, </a:t>
                      </a:r>
                      <a:r>
                        <a:rPr lang="en-US" altLang="ko-KR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AI </a:t>
                      </a:r>
                      <a:r>
                        <a:rPr lang="en-US" altLang="ko-KR" sz="1000" kern="1200" spc="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Tuter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가 적용된 과정을 신청하여 추가적인 과정학습을 선택하고 </a:t>
                      </a:r>
                      <a:r>
                        <a:rPr lang="ko-KR" altLang="en-US" sz="1000" kern="1200" spc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동료들에게도 추천하고 소개하며 확산시키려는 사용자의 인식정도</a:t>
                      </a:r>
                    </a:p>
                  </a:txBody>
                  <a:tcPr marL="72000" marR="0" marT="0" marB="72000" anchor="ctr"/>
                </a:tc>
                <a:tc vMerge="1">
                  <a:txBody>
                    <a:bodyPr/>
                    <a:lstStyle/>
                    <a:p>
                      <a:pPr algn="l" fontAlgn="t">
                        <a:lnSpc>
                          <a:spcPct val="130000"/>
                        </a:lnSpc>
                      </a:pPr>
                      <a:endParaRPr lang="ko-KR" alt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486" marR="3486" marT="3486" marB="0"/>
                </a:tc>
                <a:extLst>
                  <a:ext uri="{0D108BD9-81ED-4DB2-BD59-A6C34878D82A}">
                    <a16:rowId xmlns:a16="http://schemas.microsoft.com/office/drawing/2014/main" val="3055715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69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7BE836F1-EF3E-4455-89A7-A520D9F595C8}"/>
              </a:ext>
            </a:extLst>
          </p:cNvPr>
          <p:cNvSpPr txBox="1"/>
          <p:nvPr/>
        </p:nvSpPr>
        <p:spPr>
          <a:xfrm>
            <a:off x="484044" y="219946"/>
            <a:ext cx="22721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0" dirty="0">
                <a:gradFill>
                  <a:gsLst>
                    <a:gs pos="0">
                      <a:srgbClr val="3444BD"/>
                    </a:gs>
                    <a:gs pos="100000">
                      <a:srgbClr val="3444BD"/>
                    </a:gs>
                  </a:gsLst>
                  <a:lin ang="16200000" scaled="1"/>
                </a:gra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rPr>
              <a:t>Q.</a:t>
            </a:r>
            <a:endParaRPr lang="ko-KR" altLang="en-US" sz="10000" dirty="0">
              <a:gradFill>
                <a:gsLst>
                  <a:gs pos="0">
                    <a:srgbClr val="3444BD"/>
                  </a:gs>
                  <a:gs pos="100000">
                    <a:srgbClr val="3444BD"/>
                  </a:gs>
                </a:gsLst>
                <a:lin ang="16200000" scaled="1"/>
              </a:gra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맑은 고딕 Semilight" panose="020B0502040204020203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6F4659-D59B-477F-A894-241C20B8F029}"/>
              </a:ext>
            </a:extLst>
          </p:cNvPr>
          <p:cNvSpPr txBox="1"/>
          <p:nvPr/>
        </p:nvSpPr>
        <p:spPr>
          <a:xfrm>
            <a:off x="5897873" y="219946"/>
            <a:ext cx="22721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6200000" scaled="1"/>
                </a:gra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rPr>
              <a:t>A.</a:t>
            </a:r>
            <a:endParaRPr lang="ko-KR" altLang="en-US" sz="100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6200000" scaled="1"/>
              </a:gra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맑은 고딕 Semilight" panose="020B0502040204020203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72F75C7-3AAD-4048-81CE-A33A709BC08D}"/>
              </a:ext>
            </a:extLst>
          </p:cNvPr>
          <p:cNvSpPr/>
          <p:nvPr/>
        </p:nvSpPr>
        <p:spPr>
          <a:xfrm>
            <a:off x="652526" y="1860961"/>
            <a:ext cx="4252849" cy="1340623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연구모형의 개선을 생각해 볼까</a:t>
            </a:r>
            <a:r>
              <a:rPr lang="en-US" altLang="ko-KR" sz="2000" dirty="0">
                <a:ln w="6350">
                  <a:noFill/>
                </a:ln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?</a:t>
            </a:r>
            <a:endParaRPr lang="ko-KR" altLang="en-US" sz="2000" dirty="0">
              <a:ln w="6350">
                <a:noFill/>
              </a:ln>
              <a:gradFill>
                <a:gsLst>
                  <a:gs pos="100000">
                    <a:prstClr val="black"/>
                  </a:gs>
                  <a:gs pos="0">
                    <a:prstClr val="black"/>
                  </a:gs>
                </a:gsLst>
                <a:lin ang="5400000" scaled="1"/>
              </a:gra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현장 연구라는 것은 매우 중요</a:t>
            </a:r>
            <a:r>
              <a:rPr lang="en-US" altLang="ko-KR" sz="2000" dirty="0">
                <a:ln w="6350">
                  <a:noFill/>
                </a:ln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변수에 대한 추가적인 탐색은 어때</a:t>
            </a:r>
            <a:r>
              <a:rPr lang="en-US" altLang="ko-KR" sz="2000" dirty="0">
                <a:ln w="6350">
                  <a:noFill/>
                </a:ln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?</a:t>
            </a: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prstClr val="black"/>
                    </a:gs>
                    <a:gs pos="0">
                      <a:prstClr val="black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 </a:t>
            </a:r>
            <a:endParaRPr lang="en-US" altLang="ko-KR" sz="2000" dirty="0">
              <a:ln w="6350">
                <a:noFill/>
              </a:ln>
              <a:gradFill>
                <a:gsLst>
                  <a:gs pos="100000">
                    <a:prstClr val="black"/>
                  </a:gs>
                  <a:gs pos="0">
                    <a:prstClr val="black"/>
                  </a:gs>
                </a:gsLst>
                <a:lin ang="5400000" scaled="1"/>
              </a:gra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맑은 고딕 Semilight" panose="020B0502040204020203" pitchFamily="50" charset="-127"/>
            </a:endParaRPr>
          </a:p>
        </p:txBody>
      </p:sp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20299851-A7D5-AB04-DA5F-10704FF226C8}"/>
              </a:ext>
            </a:extLst>
          </p:cNvPr>
          <p:cNvSpPr txBox="1">
            <a:spLocks/>
          </p:cNvSpPr>
          <p:nvPr/>
        </p:nvSpPr>
        <p:spPr>
          <a:xfrm>
            <a:off x="1656169" y="810978"/>
            <a:ext cx="2936664" cy="514773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ko-KR" altLang="en-US" sz="20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중간보고</a:t>
            </a:r>
            <a:r>
              <a:rPr lang="en-US" altLang="ko-KR" sz="20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600" dirty="0">
                <a:solidFill>
                  <a:srgbClr val="0000A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교수님 면담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D03F0E3-4C0E-70AC-4CEA-3A6EA4553F08}"/>
              </a:ext>
            </a:extLst>
          </p:cNvPr>
          <p:cNvSpPr>
            <a:spLocks/>
          </p:cNvSpPr>
          <p:nvPr/>
        </p:nvSpPr>
        <p:spPr>
          <a:xfrm>
            <a:off x="5764958" y="471869"/>
            <a:ext cx="6059425" cy="4217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02BE126-7D6D-756D-92DF-8340F21491CB}"/>
              </a:ext>
            </a:extLst>
          </p:cNvPr>
          <p:cNvSpPr>
            <a:spLocks/>
          </p:cNvSpPr>
          <p:nvPr/>
        </p:nvSpPr>
        <p:spPr>
          <a:xfrm>
            <a:off x="5764958" y="471869"/>
            <a:ext cx="6059425" cy="21873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F35561E-44F3-F904-9180-032DE2E8C287}"/>
              </a:ext>
            </a:extLst>
          </p:cNvPr>
          <p:cNvSpPr txBox="1"/>
          <p:nvPr/>
        </p:nvSpPr>
        <p:spPr>
          <a:xfrm>
            <a:off x="5855844" y="993911"/>
            <a:ext cx="5893637" cy="1132882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2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0" lvl="7" indent="0">
              <a:lnSpc>
                <a:spcPct val="13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None/>
              <a:defRPr sz="15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r>
              <a:rPr lang="ko-KR" altLang="en-US" dirty="0"/>
              <a:t> </a:t>
            </a:r>
            <a:r>
              <a:rPr lang="en-US" altLang="ko-KR" dirty="0"/>
              <a:t>○ </a:t>
            </a:r>
            <a:r>
              <a:rPr lang="ko-KR" altLang="en-US" dirty="0"/>
              <a:t>현재 </a:t>
            </a:r>
            <a:r>
              <a:rPr lang="ko-KR" altLang="en-US" dirty="0" err="1"/>
              <a:t>외부변인들은</a:t>
            </a:r>
            <a:r>
              <a:rPr lang="ko-KR" altLang="en-US" dirty="0"/>
              <a:t> 보면 학습자가 기술을 수용하는데 영향이 없을 것은 요인이 존재함</a:t>
            </a:r>
            <a:r>
              <a:rPr lang="en-US" altLang="ko-KR" dirty="0"/>
              <a:t>(ex </a:t>
            </a:r>
            <a:r>
              <a:rPr lang="ko-KR" altLang="en-US" dirty="0"/>
              <a:t>적용기술인 </a:t>
            </a:r>
            <a:r>
              <a:rPr lang="en-US" altLang="ko-KR" dirty="0"/>
              <a:t>RAG</a:t>
            </a:r>
            <a:r>
              <a:rPr lang="ko-KR" altLang="en-US" dirty="0"/>
              <a:t>가 적용된 </a:t>
            </a:r>
            <a:r>
              <a:rPr lang="en-US" altLang="ko-KR" dirty="0"/>
              <a:t>AI</a:t>
            </a:r>
            <a:r>
              <a:rPr lang="ko-KR" altLang="en-US" dirty="0" err="1"/>
              <a:t>튜터</a:t>
            </a:r>
            <a:r>
              <a:rPr lang="en-US" altLang="ko-KR" dirty="0"/>
              <a:t>)</a:t>
            </a:r>
            <a:endParaRPr lang="ko-KR" altLang="en-US" dirty="0"/>
          </a:p>
          <a:p>
            <a:r>
              <a:rPr lang="ko-KR" altLang="en-US" dirty="0"/>
              <a:t> </a:t>
            </a:r>
            <a:r>
              <a:rPr lang="en-US" altLang="ko-KR" dirty="0"/>
              <a:t>○ </a:t>
            </a:r>
            <a:r>
              <a:rPr lang="ko-KR" altLang="en-US" dirty="0"/>
              <a:t>기술을 사용하기전에 학습자가 기대하는 바가 </a:t>
            </a:r>
            <a:r>
              <a:rPr lang="ko-KR" altLang="en-US" dirty="0" err="1"/>
              <a:t>있을텐데</a:t>
            </a:r>
            <a:r>
              <a:rPr lang="en-US" altLang="ko-KR" dirty="0"/>
              <a:t>, </a:t>
            </a:r>
            <a:r>
              <a:rPr lang="ko-KR" altLang="en-US" dirty="0"/>
              <a:t>이를 만족하는지가 중요할 것으로 판단되기 때문에 기대일치</a:t>
            </a:r>
            <a:r>
              <a:rPr lang="en-US" altLang="ko-KR" dirty="0"/>
              <a:t>(ECM) </a:t>
            </a:r>
            <a:r>
              <a:rPr lang="ko-KR" altLang="en-US" dirty="0"/>
              <a:t>등 타 이론을 고려하는 것도 좋을 듯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A0074A7-D705-2783-434A-C06D0E3BFE20}"/>
              </a:ext>
            </a:extLst>
          </p:cNvPr>
          <p:cNvSpPr txBox="1"/>
          <p:nvPr/>
        </p:nvSpPr>
        <p:spPr>
          <a:xfrm>
            <a:off x="5855844" y="537799"/>
            <a:ext cx="4358138" cy="27880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연구모형 개선 필요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1B6C2A2-3F26-3066-4709-F017FE72072C}"/>
              </a:ext>
            </a:extLst>
          </p:cNvPr>
          <p:cNvSpPr>
            <a:spLocks/>
          </p:cNvSpPr>
          <p:nvPr/>
        </p:nvSpPr>
        <p:spPr>
          <a:xfrm>
            <a:off x="5764958" y="2800865"/>
            <a:ext cx="6059425" cy="4217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19F9183-67D6-DCF5-C88A-D1A1981BFA81}"/>
              </a:ext>
            </a:extLst>
          </p:cNvPr>
          <p:cNvSpPr>
            <a:spLocks/>
          </p:cNvSpPr>
          <p:nvPr/>
        </p:nvSpPr>
        <p:spPr>
          <a:xfrm>
            <a:off x="5764958" y="2800865"/>
            <a:ext cx="6059425" cy="1945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88D6D0-D03E-11F6-C956-5308126107BC}"/>
              </a:ext>
            </a:extLst>
          </p:cNvPr>
          <p:cNvSpPr txBox="1"/>
          <p:nvPr/>
        </p:nvSpPr>
        <p:spPr>
          <a:xfrm>
            <a:off x="5855844" y="3322908"/>
            <a:ext cx="5893637" cy="703951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2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0" lvl="7" indent="0">
              <a:lnSpc>
                <a:spcPct val="13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None/>
              <a:defRPr sz="15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○ </a:t>
            </a:r>
            <a:r>
              <a:rPr lang="ko-KR" altLang="en-US" dirty="0"/>
              <a:t>현재모형은 일반적인 것으로 판단</a:t>
            </a:r>
            <a:r>
              <a:rPr lang="en-US" altLang="ko-KR" dirty="0"/>
              <a:t>, </a:t>
            </a:r>
            <a:r>
              <a:rPr lang="ko-KR" altLang="en-US" dirty="0"/>
              <a:t>기존 </a:t>
            </a:r>
            <a:r>
              <a:rPr lang="ko-KR" altLang="en-US" dirty="0" err="1"/>
              <a:t>연구과</a:t>
            </a:r>
            <a:r>
              <a:rPr lang="ko-KR" altLang="en-US" dirty="0"/>
              <a:t> 차이점을 부각시키에는 많은 노력이 필요하다고 판단됨</a:t>
            </a:r>
            <a:endParaRPr lang="en-US" altLang="ko-KR" dirty="0"/>
          </a:p>
          <a:p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○ </a:t>
            </a:r>
            <a:r>
              <a:rPr lang="ko-KR" altLang="en-US" dirty="0"/>
              <a:t>현장연구의 경우 표본수가 적어도 현장연구라는 학술적 의의가 있다고 인정됨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C07F343-3187-2065-804F-58645A0B4A1E}"/>
              </a:ext>
            </a:extLst>
          </p:cNvPr>
          <p:cNvSpPr txBox="1"/>
          <p:nvPr/>
        </p:nvSpPr>
        <p:spPr>
          <a:xfrm>
            <a:off x="5855844" y="2866795"/>
            <a:ext cx="4358138" cy="27880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현장연구 중심으로 사고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5C221A3-7B65-6532-17A2-F266ECC7E644}"/>
              </a:ext>
            </a:extLst>
          </p:cNvPr>
          <p:cNvSpPr>
            <a:spLocks/>
          </p:cNvSpPr>
          <p:nvPr/>
        </p:nvSpPr>
        <p:spPr>
          <a:xfrm>
            <a:off x="5764958" y="4912327"/>
            <a:ext cx="6059425" cy="4217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5155EF3-428A-5F90-57FE-162C48856B0E}"/>
              </a:ext>
            </a:extLst>
          </p:cNvPr>
          <p:cNvSpPr>
            <a:spLocks/>
          </p:cNvSpPr>
          <p:nvPr/>
        </p:nvSpPr>
        <p:spPr>
          <a:xfrm>
            <a:off x="5764958" y="4912327"/>
            <a:ext cx="6059425" cy="1517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869D75B-FFCD-7FC9-31CF-683C799E3346}"/>
              </a:ext>
            </a:extLst>
          </p:cNvPr>
          <p:cNvSpPr txBox="1"/>
          <p:nvPr/>
        </p:nvSpPr>
        <p:spPr>
          <a:xfrm>
            <a:off x="5855844" y="5434369"/>
            <a:ext cx="5893637" cy="421745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2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0" lvl="7" indent="0">
              <a:lnSpc>
                <a:spcPct val="13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None/>
              <a:defRPr sz="15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○ </a:t>
            </a:r>
            <a:r>
              <a:rPr lang="ko-KR" altLang="en-US" dirty="0"/>
              <a:t>기업교육과 관련이 있는 변수를 추가적으로 탐색할 필요성이 있음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0E1A8CA-5414-E6BD-5F42-8A2B9CF4B626}"/>
              </a:ext>
            </a:extLst>
          </p:cNvPr>
          <p:cNvSpPr txBox="1"/>
          <p:nvPr/>
        </p:nvSpPr>
        <p:spPr>
          <a:xfrm>
            <a:off x="5855844" y="4978256"/>
            <a:ext cx="4358138" cy="27880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변수 추가</a:t>
            </a:r>
          </a:p>
        </p:txBody>
      </p:sp>
      <p:sp>
        <p:nvSpPr>
          <p:cNvPr id="39" name="화살표: 오른쪽 20">
            <a:extLst>
              <a:ext uri="{FF2B5EF4-FFF2-40B4-BE49-F238E27FC236}">
                <a16:creationId xmlns:a16="http://schemas.microsoft.com/office/drawing/2014/main" id="{068CDCDA-3C55-D8C1-4970-068466778585}"/>
              </a:ext>
            </a:extLst>
          </p:cNvPr>
          <p:cNvSpPr/>
          <p:nvPr/>
        </p:nvSpPr>
        <p:spPr>
          <a:xfrm>
            <a:off x="5899958" y="2085944"/>
            <a:ext cx="223537" cy="337922"/>
          </a:xfrm>
          <a:prstGeom prst="rightArrow">
            <a:avLst>
              <a:gd name="adj1" fmla="val 50000"/>
              <a:gd name="adj2" fmla="val 60417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9774C97-B899-2F1F-4968-55C8E9CF41C6}"/>
              </a:ext>
            </a:extLst>
          </p:cNvPr>
          <p:cNvSpPr txBox="1"/>
          <p:nvPr/>
        </p:nvSpPr>
        <p:spPr>
          <a:xfrm>
            <a:off x="5843057" y="2164269"/>
            <a:ext cx="5906424" cy="44420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이론 개선 및 추가</a:t>
            </a:r>
          </a:p>
        </p:txBody>
      </p:sp>
      <p:sp>
        <p:nvSpPr>
          <p:cNvPr id="41" name="화살표: 오른쪽 20">
            <a:extLst>
              <a:ext uri="{FF2B5EF4-FFF2-40B4-BE49-F238E27FC236}">
                <a16:creationId xmlns:a16="http://schemas.microsoft.com/office/drawing/2014/main" id="{CCF40082-D3FF-5D4C-A670-8B0D5032003E}"/>
              </a:ext>
            </a:extLst>
          </p:cNvPr>
          <p:cNvSpPr/>
          <p:nvPr/>
        </p:nvSpPr>
        <p:spPr>
          <a:xfrm>
            <a:off x="5899958" y="4239564"/>
            <a:ext cx="223537" cy="337922"/>
          </a:xfrm>
          <a:prstGeom prst="rightArrow">
            <a:avLst>
              <a:gd name="adj1" fmla="val 50000"/>
              <a:gd name="adj2" fmla="val 60417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6AAB2B-2089-43DA-9A35-124DB41B1173}"/>
              </a:ext>
            </a:extLst>
          </p:cNvPr>
          <p:cNvSpPr txBox="1"/>
          <p:nvPr/>
        </p:nvSpPr>
        <p:spPr>
          <a:xfrm>
            <a:off x="5843056" y="4271872"/>
            <a:ext cx="5906425" cy="44420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00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defRPr>
            </a:lvl1pPr>
          </a:lstStyle>
          <a:p>
            <a:r>
              <a:rPr lang="ko-KR" altLang="en-US" dirty="0"/>
              <a:t>연구전략 수립</a:t>
            </a:r>
          </a:p>
        </p:txBody>
      </p:sp>
      <p:sp>
        <p:nvSpPr>
          <p:cNvPr id="43" name="화살표: 오른쪽 20">
            <a:extLst>
              <a:ext uri="{FF2B5EF4-FFF2-40B4-BE49-F238E27FC236}">
                <a16:creationId xmlns:a16="http://schemas.microsoft.com/office/drawing/2014/main" id="{4678D89A-EDD0-A444-D35F-55A4D50BABF6}"/>
              </a:ext>
            </a:extLst>
          </p:cNvPr>
          <p:cNvSpPr/>
          <p:nvPr/>
        </p:nvSpPr>
        <p:spPr>
          <a:xfrm>
            <a:off x="5899958" y="5935255"/>
            <a:ext cx="223537" cy="337922"/>
          </a:xfrm>
          <a:prstGeom prst="rightArrow">
            <a:avLst>
              <a:gd name="adj1" fmla="val 50000"/>
              <a:gd name="adj2" fmla="val 60417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7E0711E-9FB5-EA96-7912-4959677653E0}"/>
              </a:ext>
            </a:extLst>
          </p:cNvPr>
          <p:cNvSpPr txBox="1"/>
          <p:nvPr/>
        </p:nvSpPr>
        <p:spPr>
          <a:xfrm>
            <a:off x="5764959" y="5920640"/>
            <a:ext cx="5984522" cy="44420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00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defRPr>
            </a:lvl1pPr>
          </a:lstStyle>
          <a:p>
            <a:r>
              <a:rPr lang="ko-KR" altLang="en-US" dirty="0"/>
              <a:t>집단지성 활용</a:t>
            </a:r>
          </a:p>
        </p:txBody>
      </p:sp>
    </p:spTree>
    <p:extLst>
      <p:ext uri="{BB962C8B-B14F-4D97-AF65-F5344CB8AC3E}">
        <p14:creationId xmlns:p14="http://schemas.microsoft.com/office/powerpoint/2010/main" val="3801436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E45448-2900-28FB-B9DC-2CA8D5DC8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306B1610-8868-CC3A-3753-1EC303B2A3F3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연구모형개선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연구전략개선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(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실험집단설계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)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75933B-CA1F-451C-E034-186964BC88D6}"/>
              </a:ext>
            </a:extLst>
          </p:cNvPr>
          <p:cNvSpPr>
            <a:spLocks/>
          </p:cNvSpPr>
          <p:nvPr/>
        </p:nvSpPr>
        <p:spPr>
          <a:xfrm>
            <a:off x="1547292" y="2784108"/>
            <a:ext cx="10043044" cy="3807755"/>
          </a:xfrm>
          <a:prstGeom prst="rect">
            <a:avLst/>
          </a:prstGeom>
          <a:solidFill>
            <a:srgbClr val="7C8BB6">
              <a:alpha val="1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2C6FCD6-33E6-B18A-8A07-E40A9BB4E7D0}"/>
              </a:ext>
            </a:extLst>
          </p:cNvPr>
          <p:cNvSpPr>
            <a:spLocks/>
          </p:cNvSpPr>
          <p:nvPr/>
        </p:nvSpPr>
        <p:spPr>
          <a:xfrm>
            <a:off x="1547292" y="5555797"/>
            <a:ext cx="10043044" cy="1017269"/>
          </a:xfrm>
          <a:prstGeom prst="rect">
            <a:avLst/>
          </a:prstGeom>
          <a:solidFill>
            <a:srgbClr val="7C8BB6">
              <a:alpha val="1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02BD255-9E47-D1A9-D7BF-EF48873816C9}"/>
              </a:ext>
            </a:extLst>
          </p:cNvPr>
          <p:cNvSpPr>
            <a:spLocks/>
          </p:cNvSpPr>
          <p:nvPr/>
        </p:nvSpPr>
        <p:spPr>
          <a:xfrm>
            <a:off x="1547293" y="982497"/>
            <a:ext cx="10043044" cy="1419589"/>
          </a:xfrm>
          <a:prstGeom prst="rect">
            <a:avLst/>
          </a:prstGeom>
          <a:solidFill>
            <a:srgbClr val="7C8BB6">
              <a:alpha val="1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2E62A9-BF4D-65B9-C6F3-87BB076F75DE}"/>
              </a:ext>
            </a:extLst>
          </p:cNvPr>
          <p:cNvSpPr txBox="1"/>
          <p:nvPr/>
        </p:nvSpPr>
        <p:spPr>
          <a:xfrm>
            <a:off x="1647316" y="1097536"/>
            <a:ext cx="9608254" cy="12819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2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0" lvl="7" indent="0">
              <a:lnSpc>
                <a:spcPct val="13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None/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r>
              <a:rPr lang="ko-KR" altLang="en-US" dirty="0"/>
              <a:t>○ 설문조사 : 잠재모형 기반 예비조사를 실시한 후, 수정된 연구모형 기준으로 </a:t>
            </a:r>
            <a:r>
              <a:rPr lang="ko-KR" altLang="en-US" dirty="0" err="1"/>
              <a:t>본조사</a:t>
            </a:r>
            <a:r>
              <a:rPr lang="ko-KR" altLang="en-US" dirty="0"/>
              <a:t> 실시(민윤정 외, 2020; 강혜정 외, 2013)</a:t>
            </a:r>
          </a:p>
          <a:p>
            <a:r>
              <a:rPr lang="ko-KR" altLang="en-US" dirty="0"/>
              <a:t>    (예비조사) </a:t>
            </a:r>
            <a:r>
              <a:rPr lang="ko-KR" altLang="en-US" dirty="0" err="1"/>
              <a:t>생성형AI</a:t>
            </a:r>
            <a:r>
              <a:rPr lang="ko-KR" altLang="en-US" dirty="0"/>
              <a:t> 적용 온라인 교육 플랫폼(</a:t>
            </a:r>
            <a:r>
              <a:rPr lang="ko-KR" altLang="en-US" dirty="0" err="1"/>
              <a:t>M사</a:t>
            </a:r>
            <a:r>
              <a:rPr lang="ko-KR" altLang="en-US" dirty="0"/>
              <a:t>)을 사용한 경험이 있는 사용자(20명 대상)</a:t>
            </a:r>
          </a:p>
          <a:p>
            <a:r>
              <a:rPr lang="ko-KR" altLang="en-US" dirty="0"/>
              <a:t>    (</a:t>
            </a:r>
            <a:r>
              <a:rPr lang="ko-KR" altLang="en-US" dirty="0" err="1"/>
              <a:t>본조사</a:t>
            </a:r>
            <a:r>
              <a:rPr lang="ko-KR" altLang="en-US" dirty="0"/>
              <a:t>) </a:t>
            </a:r>
            <a:r>
              <a:rPr lang="ko-KR" altLang="en-US" dirty="0" err="1"/>
              <a:t>생성형AI를</a:t>
            </a:r>
            <a:r>
              <a:rPr lang="ko-KR" altLang="en-US" dirty="0"/>
              <a:t> 사용한 경험이 있으며, 직장(기관)에서 교육 플랫폼을 이용한 경험이 있는 사용자(200명)</a:t>
            </a:r>
          </a:p>
          <a:p>
            <a:r>
              <a:rPr lang="ko-KR" altLang="en-US" dirty="0"/>
              <a:t>○ 조사기간 : 예비조사 1주간, </a:t>
            </a:r>
            <a:r>
              <a:rPr lang="ko-KR" altLang="en-US" dirty="0" err="1"/>
              <a:t>본조사</a:t>
            </a:r>
            <a:r>
              <a:rPr lang="ko-KR" altLang="en-US" dirty="0"/>
              <a:t> 2주간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564508B-05C6-C64C-5F7C-1838B887B117}"/>
              </a:ext>
            </a:extLst>
          </p:cNvPr>
          <p:cNvSpPr/>
          <p:nvPr/>
        </p:nvSpPr>
        <p:spPr>
          <a:xfrm>
            <a:off x="564718" y="982496"/>
            <a:ext cx="855474" cy="1396993"/>
          </a:xfrm>
          <a:prstGeom prst="rect">
            <a:avLst/>
          </a:prstGeom>
          <a:solidFill>
            <a:srgbClr val="E9F2F8"/>
          </a:solidFill>
          <a:ln w="31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628012-236E-4F87-5C22-DC83350AC2C1}"/>
              </a:ext>
            </a:extLst>
          </p:cNvPr>
          <p:cNvSpPr txBox="1">
            <a:spLocks/>
          </p:cNvSpPr>
          <p:nvPr/>
        </p:nvSpPr>
        <p:spPr>
          <a:xfrm>
            <a:off x="564718" y="1592633"/>
            <a:ext cx="855474" cy="184666"/>
          </a:xfrm>
          <a:prstGeom prst="rect">
            <a:avLst/>
          </a:prstGeom>
          <a:noFill/>
        </p:spPr>
        <p:txBody>
          <a:bodyPr wrap="square" lIns="0" tIns="0" rIns="0" bIns="0" anchor="ctr" anchorCtr="0">
            <a:spAutoFit/>
          </a:bodyPr>
          <a:lstStyle/>
          <a:p>
            <a:pPr algn="ctr" defTabSz="914400" latinLnBrk="1">
              <a:defRPr/>
            </a:pPr>
            <a:r>
              <a:rPr lang="ko-KR" altLang="en-US" sz="12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기존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955A93E-9A47-2CCD-DA09-AA3EE9322516}"/>
              </a:ext>
            </a:extLst>
          </p:cNvPr>
          <p:cNvGrpSpPr/>
          <p:nvPr/>
        </p:nvGrpSpPr>
        <p:grpSpPr>
          <a:xfrm>
            <a:off x="564718" y="2764788"/>
            <a:ext cx="855474" cy="3807755"/>
            <a:chOff x="564718" y="2764788"/>
            <a:chExt cx="855474" cy="1396993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58D9DFC-9CCA-CF2D-1B41-CB9E798EB077}"/>
                </a:ext>
              </a:extLst>
            </p:cNvPr>
            <p:cNvSpPr/>
            <p:nvPr/>
          </p:nvSpPr>
          <p:spPr>
            <a:xfrm>
              <a:off x="564718" y="2764788"/>
              <a:ext cx="855474" cy="1396993"/>
            </a:xfrm>
            <a:prstGeom prst="rect">
              <a:avLst/>
            </a:prstGeom>
            <a:solidFill>
              <a:srgbClr val="E9F2F8"/>
            </a:solidFill>
            <a:ln w="3175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F640E54-00EA-CBD2-D6AF-9EC28F01E060}"/>
                </a:ext>
              </a:extLst>
            </p:cNvPr>
            <p:cNvSpPr txBox="1">
              <a:spLocks/>
            </p:cNvSpPr>
            <p:nvPr/>
          </p:nvSpPr>
          <p:spPr>
            <a:xfrm>
              <a:off x="564718" y="3374925"/>
              <a:ext cx="855474" cy="18466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/>
            <a:p>
              <a:pPr algn="ctr" defTabSz="914400" latinLnBrk="1">
                <a:defRPr/>
              </a:pP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개선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96F8CE9-2E9F-0202-1ACE-4B4361E9BA78}"/>
              </a:ext>
            </a:extLst>
          </p:cNvPr>
          <p:cNvSpPr txBox="1"/>
          <p:nvPr/>
        </p:nvSpPr>
        <p:spPr>
          <a:xfrm>
            <a:off x="1647315" y="2903799"/>
            <a:ext cx="9943021" cy="9951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2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0" lvl="7" indent="0">
              <a:lnSpc>
                <a:spcPct val="13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None/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r>
              <a:rPr lang="ko-KR" altLang="en-US" dirty="0"/>
              <a:t>○ 설문조사 : 생성형</a:t>
            </a:r>
            <a:r>
              <a:rPr lang="en-US" altLang="ko-KR" dirty="0"/>
              <a:t>AI</a:t>
            </a:r>
            <a:r>
              <a:rPr lang="ko-KR" altLang="en-US" dirty="0"/>
              <a:t>를 사용한 경험이 있으며</a:t>
            </a:r>
            <a:r>
              <a:rPr lang="en-US" altLang="ko-KR" dirty="0"/>
              <a:t>, </a:t>
            </a:r>
            <a:r>
              <a:rPr lang="ko-KR" altLang="en-US" dirty="0"/>
              <a:t> </a:t>
            </a:r>
            <a:r>
              <a:rPr lang="en-US" altLang="ko-KR" dirty="0"/>
              <a:t>AI</a:t>
            </a:r>
            <a:r>
              <a:rPr lang="ko-KR" altLang="en-US" dirty="0" err="1"/>
              <a:t>튜터</a:t>
            </a:r>
            <a:r>
              <a:rPr lang="ko-KR" altLang="en-US" dirty="0"/>
              <a:t> 적용 온라인 교육 플랫폼(</a:t>
            </a:r>
            <a:r>
              <a:rPr lang="ko-KR" altLang="en-US" dirty="0" err="1"/>
              <a:t>M사</a:t>
            </a:r>
            <a:r>
              <a:rPr lang="ko-KR" altLang="en-US" dirty="0"/>
              <a:t>)을 사용한 경험이 있는 사용자(20명 대상)</a:t>
            </a:r>
          </a:p>
          <a:p>
            <a:r>
              <a:rPr lang="ko-KR" altLang="en-US" dirty="0"/>
              <a:t>○ 조사기간 : 2주간</a:t>
            </a:r>
            <a:endParaRPr lang="en-US" altLang="ko-KR" dirty="0"/>
          </a:p>
          <a:p>
            <a:r>
              <a:rPr lang="ko-KR" altLang="en-US" dirty="0"/>
              <a:t>○ 집단설계 </a:t>
            </a:r>
            <a:r>
              <a:rPr lang="en-US" altLang="ko-KR" dirty="0"/>
              <a:t>: </a:t>
            </a:r>
            <a:r>
              <a:rPr lang="ko-KR" altLang="en-US" dirty="0"/>
              <a:t>교육과정</a:t>
            </a:r>
            <a:r>
              <a:rPr lang="en-US" altLang="ko-KR" dirty="0"/>
              <a:t>4</a:t>
            </a:r>
            <a:r>
              <a:rPr lang="ko-KR" altLang="en-US" dirty="0"/>
              <a:t>개</a:t>
            </a:r>
            <a:r>
              <a:rPr lang="en-US" altLang="ko-KR" dirty="0"/>
              <a:t>(IT(</a:t>
            </a:r>
            <a:r>
              <a:rPr lang="ko-KR" altLang="en-US" dirty="0"/>
              <a:t>실습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인문</a:t>
            </a:r>
            <a:r>
              <a:rPr lang="en-US" altLang="ko-KR" dirty="0"/>
              <a:t>(</a:t>
            </a:r>
            <a:r>
              <a:rPr lang="ko-KR" altLang="en-US" dirty="0" err="1"/>
              <a:t>비실습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  <a:r>
              <a:rPr lang="en-US" altLang="ko-KR" dirty="0"/>
              <a:t>, 2X2</a:t>
            </a:r>
            <a:r>
              <a:rPr lang="ko-KR" altLang="en-US" dirty="0"/>
              <a:t>설계</a:t>
            </a:r>
            <a:r>
              <a:rPr lang="en-US" altLang="ko-KR" dirty="0"/>
              <a:t>(</a:t>
            </a:r>
            <a:r>
              <a:rPr lang="ko-KR" altLang="en-US" dirty="0"/>
              <a:t>분야별 교육과정</a:t>
            </a:r>
            <a:r>
              <a:rPr lang="en-US" altLang="ko-KR" dirty="0"/>
              <a:t>(IT/</a:t>
            </a:r>
            <a:r>
              <a:rPr lang="ko-KR" altLang="en-US" dirty="0"/>
              <a:t>인문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X AI</a:t>
            </a:r>
            <a:r>
              <a:rPr lang="ko-KR" altLang="en-US" dirty="0" err="1"/>
              <a:t>튜터</a:t>
            </a:r>
            <a:r>
              <a:rPr lang="en-US" altLang="ko-KR" dirty="0"/>
              <a:t> </a:t>
            </a:r>
            <a:r>
              <a:rPr lang="ko-KR" altLang="en-US" dirty="0"/>
              <a:t>적용여부</a:t>
            </a:r>
            <a:r>
              <a:rPr lang="en-US" altLang="ko-KR" dirty="0"/>
              <a:t>(</a:t>
            </a:r>
            <a:r>
              <a:rPr lang="ko-KR" altLang="en-US" dirty="0"/>
              <a:t>적용</a:t>
            </a:r>
            <a:r>
              <a:rPr lang="en-US" altLang="ko-KR" dirty="0"/>
              <a:t>/</a:t>
            </a:r>
            <a:r>
              <a:rPr lang="ko-KR" altLang="en-US" dirty="0"/>
              <a:t>미적용</a:t>
            </a:r>
            <a:r>
              <a:rPr lang="en-US" altLang="ko-KR" dirty="0"/>
              <a:t>))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9F569AA0-2DD0-9D07-060E-9560F5E57D46}"/>
              </a:ext>
            </a:extLst>
          </p:cNvPr>
          <p:cNvGraphicFramePr>
            <a:graphicFrameLocks noGrp="1"/>
          </p:cNvGraphicFramePr>
          <p:nvPr/>
        </p:nvGraphicFramePr>
        <p:xfrm>
          <a:off x="1647316" y="3879757"/>
          <a:ext cx="3333538" cy="1508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1547968011"/>
                    </a:ext>
                  </a:extLst>
                </a:gridCol>
                <a:gridCol w="1101538">
                  <a:extLst>
                    <a:ext uri="{9D8B030D-6E8A-4147-A177-3AD203B41FA5}">
                      <a16:colId xmlns:a16="http://schemas.microsoft.com/office/drawing/2014/main" val="4154998992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1843819075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1235005052"/>
                    </a:ext>
                  </a:extLst>
                </a:gridCol>
              </a:tblGrid>
              <a:tr h="219575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구분</a:t>
                      </a: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AI</a:t>
                      </a:r>
                      <a:r>
                        <a:rPr lang="ko-KR" altLang="en-US" sz="1050" dirty="0" err="1"/>
                        <a:t>튜터</a:t>
                      </a:r>
                      <a:r>
                        <a:rPr lang="ko-KR" altLang="en-US" sz="1050" dirty="0"/>
                        <a:t> 적용여부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565401"/>
                  </a:ext>
                </a:extLst>
              </a:tr>
              <a:tr h="219575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dirty="0"/>
                        <a:t>적용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미적용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0088893"/>
                  </a:ext>
                </a:extLst>
              </a:tr>
              <a:tr h="21957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IT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일반</a:t>
                      </a:r>
                      <a:r>
                        <a:rPr lang="en-US" altLang="ko-KR" sz="1050" dirty="0"/>
                        <a:t>(</a:t>
                      </a:r>
                      <a:r>
                        <a:rPr lang="ko-KR" altLang="en-US" sz="1050" dirty="0"/>
                        <a:t>엑셀 등</a:t>
                      </a:r>
                      <a:r>
                        <a:rPr lang="en-US" altLang="ko-KR" sz="1050" dirty="0"/>
                        <a:t>)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285413"/>
                  </a:ext>
                </a:extLst>
              </a:tr>
              <a:tr h="2195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전문기술</a:t>
                      </a:r>
                      <a:r>
                        <a:rPr lang="en-US" altLang="ko-KR" sz="1050" dirty="0"/>
                        <a:t>(AI </a:t>
                      </a:r>
                      <a:r>
                        <a:rPr lang="ko-KR" altLang="en-US" sz="1050" dirty="0"/>
                        <a:t>등</a:t>
                      </a:r>
                      <a:r>
                        <a:rPr lang="en-US" altLang="ko-KR" sz="1050" dirty="0"/>
                        <a:t>)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3356755"/>
                  </a:ext>
                </a:extLst>
              </a:tr>
              <a:tr h="21957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dirty="0"/>
                        <a:t>인문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dirty="0"/>
                        <a:t>일반</a:t>
                      </a:r>
                      <a:r>
                        <a:rPr lang="en-US" altLang="ko-KR" sz="1050" dirty="0"/>
                        <a:t>(</a:t>
                      </a:r>
                      <a:r>
                        <a:rPr lang="ko-KR" altLang="en-US" sz="1050" dirty="0"/>
                        <a:t>리더십 등</a:t>
                      </a:r>
                      <a:r>
                        <a:rPr lang="en-US" altLang="ko-KR" sz="1050" dirty="0"/>
                        <a:t>)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1756487"/>
                  </a:ext>
                </a:extLst>
              </a:tr>
              <a:tr h="2195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dirty="0"/>
                        <a:t>융합</a:t>
                      </a:r>
                      <a:r>
                        <a:rPr lang="en-US" altLang="ko-KR" sz="1050" dirty="0"/>
                        <a:t>(</a:t>
                      </a:r>
                      <a:r>
                        <a:rPr lang="ko-KR" altLang="en-US" sz="1050" dirty="0"/>
                        <a:t>인문</a:t>
                      </a:r>
                      <a:r>
                        <a:rPr lang="en-US" altLang="ko-KR" sz="1050" dirty="0"/>
                        <a:t>+</a:t>
                      </a:r>
                      <a:r>
                        <a:rPr lang="ko-KR" altLang="en-US" sz="1050" dirty="0"/>
                        <a:t>공학</a:t>
                      </a:r>
                      <a:r>
                        <a:rPr lang="en-US" altLang="ko-KR" sz="1050" dirty="0"/>
                        <a:t>)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711149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E9703338-0647-C32B-5C5B-B04F9121B90C}"/>
              </a:ext>
            </a:extLst>
          </p:cNvPr>
          <p:cNvSpPr txBox="1"/>
          <p:nvPr/>
        </p:nvSpPr>
        <p:spPr>
          <a:xfrm>
            <a:off x="1766119" y="5760464"/>
            <a:ext cx="4194686" cy="701410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 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-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현장연구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(Field research)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중심 실험설계</a:t>
            </a:r>
            <a:endParaRPr kumimoji="1" lang="en-US" altLang="ko-KR" sz="1400" dirty="0">
              <a:solidFill>
                <a:srgbClr val="4472C4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  <a:cs typeface="Arial" pitchFamily="34" charset="0"/>
            </a:endParaRPr>
          </a:p>
          <a:p>
            <a:pPr defTabSz="914400">
              <a:lnSpc>
                <a:spcPct val="110000"/>
              </a:lnSpc>
              <a:defRPr/>
            </a:pP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 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-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표본문제 해소</a:t>
            </a:r>
            <a:endParaRPr kumimoji="1" lang="en-US" altLang="ko-KR" sz="1400" dirty="0">
              <a:solidFill>
                <a:srgbClr val="4472C4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  <a:cs typeface="Arial" pitchFamily="34" charset="0"/>
            </a:endParaRPr>
          </a:p>
          <a:p>
            <a:pPr defTabSz="914400">
              <a:lnSpc>
                <a:spcPct val="110000"/>
              </a:lnSpc>
              <a:defRPr/>
            </a:pP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 -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다양한 관점에서의 해석가능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AAB35B-66AA-545A-6FD4-6F12865822F9}"/>
              </a:ext>
            </a:extLst>
          </p:cNvPr>
          <p:cNvSpPr txBox="1"/>
          <p:nvPr/>
        </p:nvSpPr>
        <p:spPr>
          <a:xfrm>
            <a:off x="7739012" y="5875503"/>
            <a:ext cx="27622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4472C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연구성공 가능성 제고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40B0D1C-A0AB-6530-722A-AFD093A9F370}"/>
              </a:ext>
            </a:extLst>
          </p:cNvPr>
          <p:cNvSpPr/>
          <p:nvPr/>
        </p:nvSpPr>
        <p:spPr>
          <a:xfrm>
            <a:off x="5160259" y="4092142"/>
            <a:ext cx="601773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/>
            <a:r>
              <a:rPr lang="ko-KR" altLang="en-US" sz="1200" dirty="0">
                <a:latin typeface="맑은 고딕" panose="020B0503020000020004" pitchFamily="50" charset="-127"/>
              </a:rPr>
              <a:t>교육과정 예시</a:t>
            </a:r>
            <a:endParaRPr lang="en-US" altLang="ko-KR" sz="1200" dirty="0">
              <a:latin typeface="맑은 고딕" panose="020B0503020000020004" pitchFamily="50" charset="-127"/>
            </a:endParaRPr>
          </a:p>
          <a:p>
            <a:pPr fontAlgn="t"/>
            <a:r>
              <a:rPr lang="en-US" altLang="ko-KR" sz="1200" dirty="0">
                <a:latin typeface="맑은 고딕" panose="020B0503020000020004" pitchFamily="50" charset="-127"/>
              </a:rPr>
              <a:t>- IT_</a:t>
            </a:r>
            <a:r>
              <a:rPr lang="ko-KR" altLang="en-US" sz="1200" dirty="0">
                <a:latin typeface="맑은 고딕" panose="020B0503020000020004" pitchFamily="50" charset="-127"/>
              </a:rPr>
              <a:t>일반</a:t>
            </a:r>
            <a:r>
              <a:rPr lang="en-US" altLang="ko-KR" sz="1200" dirty="0">
                <a:latin typeface="맑은 고딕" panose="020B0503020000020004" pitchFamily="50" charset="-127"/>
              </a:rPr>
              <a:t> – [</a:t>
            </a:r>
            <a:r>
              <a:rPr lang="ko-KR" altLang="en-US" sz="1200" dirty="0">
                <a:latin typeface="맑은 고딕" panose="020B0503020000020004" pitchFamily="50" charset="-127"/>
              </a:rPr>
              <a:t>한입 엑셀</a:t>
            </a:r>
            <a:r>
              <a:rPr lang="en-US" altLang="ko-KR" sz="1200" dirty="0">
                <a:latin typeface="맑은 고딕" panose="020B0503020000020004" pitchFamily="50" charset="-127"/>
              </a:rPr>
              <a:t>]</a:t>
            </a:r>
            <a:r>
              <a:rPr lang="ko-KR" altLang="en-US" sz="1200" dirty="0" err="1">
                <a:latin typeface="맑은 고딕" panose="020B0503020000020004" pitchFamily="50" charset="-127"/>
              </a:rPr>
              <a:t>일타강사</a:t>
            </a:r>
            <a:r>
              <a:rPr lang="ko-KR" altLang="en-US" sz="1200" dirty="0">
                <a:latin typeface="맑은 고딕" panose="020B0503020000020004" pitchFamily="50" charset="-127"/>
              </a:rPr>
              <a:t> </a:t>
            </a:r>
            <a:r>
              <a:rPr lang="ko-KR" altLang="en-US" sz="1200" dirty="0" err="1">
                <a:latin typeface="맑은 고딕" panose="020B0503020000020004" pitchFamily="50" charset="-127"/>
              </a:rPr>
              <a:t>쏘피쌤의</a:t>
            </a:r>
            <a:r>
              <a:rPr lang="ko-KR" altLang="en-US" sz="1200" dirty="0">
                <a:latin typeface="맑은 고딕" panose="020B0503020000020004" pitchFamily="50" charset="-127"/>
              </a:rPr>
              <a:t> 기능별 엑셀 </a:t>
            </a:r>
            <a:r>
              <a:rPr lang="ko-KR" altLang="en-US" sz="1200" dirty="0" err="1">
                <a:latin typeface="맑은 고딕" panose="020B0503020000020004" pitchFamily="50" charset="-127"/>
              </a:rPr>
              <a:t>치트키</a:t>
            </a:r>
            <a:endParaRPr lang="en-US" altLang="ko-KR" sz="1200" dirty="0">
              <a:latin typeface="맑은 고딕" panose="020B0503020000020004" pitchFamily="50" charset="-127"/>
            </a:endParaRPr>
          </a:p>
          <a:p>
            <a:pPr fontAlgn="t"/>
            <a:r>
              <a:rPr lang="en-US" altLang="ko-KR" sz="1200" dirty="0">
                <a:latin typeface="맑은 고딕" panose="020B0503020000020004" pitchFamily="50" charset="-127"/>
              </a:rPr>
              <a:t>- IT_</a:t>
            </a:r>
            <a:r>
              <a:rPr lang="ko-KR" altLang="en-US" sz="1200" dirty="0">
                <a:latin typeface="맑은 고딕" panose="020B0503020000020004" pitchFamily="50" charset="-127"/>
              </a:rPr>
              <a:t>전문기술</a:t>
            </a:r>
            <a:r>
              <a:rPr lang="en-US" altLang="ko-KR" sz="1200" dirty="0">
                <a:latin typeface="맑은 고딕" panose="020B0503020000020004" pitchFamily="50" charset="-127"/>
              </a:rPr>
              <a:t> - </a:t>
            </a:r>
            <a:r>
              <a:rPr lang="ko-KR" altLang="en-US" sz="120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텍스트 생성형 </a:t>
            </a:r>
            <a:r>
              <a:rPr lang="en-US" altLang="ko-KR" sz="120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120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로 일하기 위한 질문의 기술 </a:t>
            </a:r>
            <a:r>
              <a:rPr lang="ko-KR" altLang="en-US" sz="120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기본편</a:t>
            </a:r>
            <a:r>
              <a:rPr lang="ko-KR" altLang="en-US" sz="120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</a:t>
            </a:r>
            <a:endParaRPr lang="en-US" altLang="ko-KR" sz="1200" dirty="0">
              <a:latin typeface="맑은 고딕" panose="020B0503020000020004" pitchFamily="50" charset="-127"/>
            </a:endParaRPr>
          </a:p>
          <a:p>
            <a:pPr fontAlgn="t"/>
            <a:r>
              <a:rPr lang="en-US" altLang="ko-KR" sz="1200" dirty="0">
                <a:latin typeface="맑은 고딕" panose="020B0503020000020004" pitchFamily="50" charset="-127"/>
              </a:rPr>
              <a:t>- </a:t>
            </a:r>
            <a:r>
              <a:rPr lang="ko-KR" altLang="en-US" sz="1200" dirty="0">
                <a:latin typeface="맑은 고딕" panose="020B0503020000020004" pitchFamily="50" charset="-127"/>
              </a:rPr>
              <a:t>인문</a:t>
            </a:r>
            <a:r>
              <a:rPr lang="en-US" altLang="ko-KR" sz="1200" dirty="0">
                <a:latin typeface="맑은 고딕" panose="020B0503020000020004" pitchFamily="50" charset="-127"/>
              </a:rPr>
              <a:t>_</a:t>
            </a:r>
            <a:r>
              <a:rPr lang="ko-KR" altLang="en-US" sz="1200" dirty="0">
                <a:latin typeface="맑은 고딕" panose="020B0503020000020004" pitchFamily="50" charset="-127"/>
              </a:rPr>
              <a:t>일반</a:t>
            </a:r>
            <a:r>
              <a:rPr lang="en-US" altLang="ko-KR" sz="1200" dirty="0">
                <a:latin typeface="맑은 고딕" panose="020B0503020000020004" pitchFamily="50" charset="-127"/>
              </a:rPr>
              <a:t> - </a:t>
            </a:r>
            <a:r>
              <a:rPr lang="ko-KR" altLang="en-US" sz="1200" dirty="0" err="1">
                <a:latin typeface="맑은 고딕" panose="020B0503020000020004" pitchFamily="50" charset="-127"/>
              </a:rPr>
              <a:t>일잘러를</a:t>
            </a:r>
            <a:r>
              <a:rPr lang="ko-KR" altLang="en-US" sz="1200" dirty="0">
                <a:latin typeface="맑은 고딕" panose="020B0503020000020004" pitchFamily="50" charset="-127"/>
              </a:rPr>
              <a:t> 위한 </a:t>
            </a:r>
            <a:r>
              <a:rPr lang="en-US" altLang="ko-KR" sz="1200" dirty="0">
                <a:latin typeface="맑은 고딕" panose="020B0503020000020004" pitchFamily="50" charset="-127"/>
              </a:rPr>
              <a:t>10</a:t>
            </a:r>
            <a:r>
              <a:rPr lang="ko-KR" altLang="en-US" sz="1200" dirty="0">
                <a:latin typeface="맑은 고딕" panose="020B0503020000020004" pitchFamily="50" charset="-127"/>
              </a:rPr>
              <a:t>가지 협상의 기술</a:t>
            </a:r>
            <a:endParaRPr lang="en-US" altLang="ko-KR" sz="1200" dirty="0">
              <a:latin typeface="맑은 고딕" panose="020B0503020000020004" pitchFamily="50" charset="-127"/>
            </a:endParaRPr>
          </a:p>
          <a:p>
            <a:pPr fontAlgn="t"/>
            <a:r>
              <a:rPr lang="en-US" altLang="ko-KR" sz="1200" dirty="0">
                <a:latin typeface="맑은 고딕" panose="020B0503020000020004" pitchFamily="50" charset="-127"/>
              </a:rPr>
              <a:t>- </a:t>
            </a:r>
            <a:r>
              <a:rPr lang="ko-KR" altLang="en-US" sz="1200" dirty="0">
                <a:latin typeface="맑은 고딕" panose="020B0503020000020004" pitchFamily="50" charset="-127"/>
              </a:rPr>
              <a:t>인문</a:t>
            </a:r>
            <a:r>
              <a:rPr lang="en-US" altLang="ko-KR" sz="1200" dirty="0">
                <a:latin typeface="맑은 고딕" panose="020B0503020000020004" pitchFamily="50" charset="-127"/>
              </a:rPr>
              <a:t>_</a:t>
            </a:r>
            <a:r>
              <a:rPr lang="ko-KR" altLang="en-US" sz="1200" dirty="0">
                <a:latin typeface="맑은 고딕" panose="020B0503020000020004" pitchFamily="50" charset="-127"/>
              </a:rPr>
              <a:t>융합 </a:t>
            </a:r>
            <a:r>
              <a:rPr lang="en-US" altLang="ko-KR" sz="1200" dirty="0">
                <a:latin typeface="맑은 고딕" panose="020B0503020000020004" pitchFamily="50" charset="-127"/>
              </a:rPr>
              <a:t>- </a:t>
            </a:r>
            <a:r>
              <a:rPr lang="en-US" altLang="ko-KR" sz="120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120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뜻밖의 </a:t>
            </a:r>
            <a:r>
              <a:rPr lang="ko-KR" altLang="en-US" sz="120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일잘러</a:t>
            </a:r>
            <a:r>
              <a:rPr lang="en-US" altLang="ko-KR" sz="120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sz="120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물리학이 들려주는 대인관계 </a:t>
            </a:r>
            <a:endParaRPr lang="ko-KR" altLang="en-US" sz="1200" u="none" strike="noStrike" dirty="0">
              <a:solidFill>
                <a:srgbClr val="000000"/>
              </a:solidFill>
              <a:effectLst/>
              <a:latin typeface="Arial Narrow" panose="020B060602020203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46C66883-6B4B-3496-599C-9264AB3AFBF5}"/>
              </a:ext>
            </a:extLst>
          </p:cNvPr>
          <p:cNvSpPr/>
          <p:nvPr/>
        </p:nvSpPr>
        <p:spPr>
          <a:xfrm>
            <a:off x="5960805" y="5760463"/>
            <a:ext cx="1437080" cy="703833"/>
          </a:xfrm>
          <a:prstGeom prst="rightArrow">
            <a:avLst>
              <a:gd name="adj1" fmla="val 68204"/>
              <a:gd name="adj2" fmla="val 68334"/>
            </a:avLst>
          </a:prstGeom>
          <a:gradFill>
            <a:gsLst>
              <a:gs pos="0">
                <a:srgbClr val="F2F3F8"/>
              </a:gs>
              <a:gs pos="100000">
                <a:srgbClr val="8892AA">
                  <a:alpha val="50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pc="-15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이등변 삼각형 21">
            <a:extLst>
              <a:ext uri="{FF2B5EF4-FFF2-40B4-BE49-F238E27FC236}">
                <a16:creationId xmlns:a16="http://schemas.microsoft.com/office/drawing/2014/main" id="{A20C39D0-9E7B-E579-B98F-CB667F662185}"/>
              </a:ext>
            </a:extLst>
          </p:cNvPr>
          <p:cNvSpPr/>
          <p:nvPr/>
        </p:nvSpPr>
        <p:spPr>
          <a:xfrm rot="10800000">
            <a:off x="4584611" y="2449816"/>
            <a:ext cx="3584514" cy="307142"/>
          </a:xfrm>
          <a:prstGeom prst="triangle">
            <a:avLst>
              <a:gd name="adj" fmla="val 49717"/>
            </a:avLst>
          </a:prstGeom>
          <a:gradFill flip="none" rotWithShape="1">
            <a:gsLst>
              <a:gs pos="7000">
                <a:srgbClr val="8C96AE">
                  <a:alpha val="31000"/>
                </a:srgbClr>
              </a:gs>
              <a:gs pos="100000">
                <a:srgbClr val="8C96AE">
                  <a:alpha val="0"/>
                </a:srgbClr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319">
              <a:defRPr/>
            </a:pPr>
            <a:endParaRPr lang="ko-KR" altLang="en-US" sz="1200" kern="0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406B1D0-E4E3-C6F4-4A66-2BC3EA015147}"/>
              </a:ext>
            </a:extLst>
          </p:cNvPr>
          <p:cNvSpPr/>
          <p:nvPr/>
        </p:nvSpPr>
        <p:spPr>
          <a:xfrm>
            <a:off x="10538779" y="4009952"/>
            <a:ext cx="2303162" cy="122062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박스부분 예쁘게 정리 부탁드립니다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9C046A6-59A1-D131-D551-865C0CCC7DF5}"/>
              </a:ext>
            </a:extLst>
          </p:cNvPr>
          <p:cNvSpPr/>
          <p:nvPr/>
        </p:nvSpPr>
        <p:spPr>
          <a:xfrm>
            <a:off x="1467911" y="3768436"/>
            <a:ext cx="8876816" cy="176856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857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B44D4-762A-50F5-45E8-A31E88A87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72E703-6E85-83AF-7725-5FFA0763F33D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연구모형개선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교육과정 현황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1FE2799B-561D-3EE8-35D5-EFBB1D197E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2217692"/>
              </p:ext>
            </p:extLst>
          </p:nvPr>
        </p:nvGraphicFramePr>
        <p:xfrm>
          <a:off x="601663" y="1833694"/>
          <a:ext cx="5352631" cy="4671891"/>
        </p:xfrm>
        <a:graphic>
          <a:graphicData uri="http://schemas.openxmlformats.org/drawingml/2006/table">
            <a:tbl>
              <a:tblPr/>
              <a:tblGrid>
                <a:gridCol w="4572000">
                  <a:extLst>
                    <a:ext uri="{9D8B030D-6E8A-4147-A177-3AD203B41FA5}">
                      <a16:colId xmlns:a16="http://schemas.microsoft.com/office/drawing/2014/main" val="652877071"/>
                    </a:ext>
                  </a:extLst>
                </a:gridCol>
                <a:gridCol w="780631">
                  <a:extLst>
                    <a:ext uri="{9D8B030D-6E8A-4147-A177-3AD203B41FA5}">
                      <a16:colId xmlns:a16="http://schemas.microsoft.com/office/drawing/2014/main" val="2286959719"/>
                    </a:ext>
                  </a:extLst>
                </a:gridCol>
              </a:tblGrid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b="1" u="none" strike="noStrike" dirty="0" err="1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  <a:ea typeface="맑은 고딕" panose="020B0503020000020004" pitchFamily="50" charset="-127"/>
                        </a:rPr>
                        <a:t>과정명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050" b="1" u="none" strike="noStrike" dirty="0" err="1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  <a:ea typeface="맑은 고딕" panose="020B0503020000020004" pitchFamily="50" charset="-127"/>
                        </a:rPr>
                        <a:t>입과인원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18406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한입 엑셀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일타강사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쏘피쌤의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기능별 엑셀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치트키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93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044407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3D 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공간정보 데이터 취득과 빅데이터 시각화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교보재제공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59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6727967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일잘러를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위한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가지 협상의 기술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34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106694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한입 엑셀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엑셀마왕의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바로 적용하는 상황별 엑셀 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33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3984700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[AI Start]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텍스트 생성형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AI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일하기 위한 질문의 기술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기본편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29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30889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뜻밖의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일잘러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물리학이 들려주는 대인관계 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5765930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새로운 시대의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Open AI, ChatGPT(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501234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[AI Sense]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챗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GPT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끝내주는 데이터 수집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8726228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뜻밖의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일잘러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뇌과학이 들려주는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워크스마트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293756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도커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(Docker)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시작하는 가상화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클라우드 컴퓨팅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4006402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데이터로 일하려는 당신을 위한 데이터 활용의 기술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270207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복잡한 업무문제를 쉽게 해결하는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가지 솔루션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)[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스마트러닝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684742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[AI Sense]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챗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GPT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끝내주는 데이터 시각화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9023486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서울대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김헌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교수와 함께 배우는 신화 속 시너지를 내는 리더의 선택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6684860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300% 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활용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 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데이터로 설득하는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Power BI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모든 것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67439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[AI Sense]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생성형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AI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활용을 위한 파이썬 문법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015550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[AI Start]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텍스트 생성형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AI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일하기 위한 질문의 기술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활용편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9899331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네카라쿠배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개발자가 알려주는 자료구조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 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알고리즘 기초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6311817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파이썬 기초부터 활용까지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586799"/>
                  </a:ext>
                </a:extLst>
              </a:tr>
              <a:tr h="222471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김은성 아나운서가 말하는 함께 성장하는 리더의 커뮤니케이션 스킬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3454478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727F44A1-9C83-6F63-362E-45B0E7E02C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8173559"/>
              </p:ext>
            </p:extLst>
          </p:nvPr>
        </p:nvGraphicFramePr>
        <p:xfrm>
          <a:off x="6237708" y="1833693"/>
          <a:ext cx="5460631" cy="4671889"/>
        </p:xfrm>
        <a:graphic>
          <a:graphicData uri="http://schemas.openxmlformats.org/drawingml/2006/table">
            <a:tbl>
              <a:tblPr/>
              <a:tblGrid>
                <a:gridCol w="4680000">
                  <a:extLst>
                    <a:ext uri="{9D8B030D-6E8A-4147-A177-3AD203B41FA5}">
                      <a16:colId xmlns:a16="http://schemas.microsoft.com/office/drawing/2014/main" val="652877071"/>
                    </a:ext>
                  </a:extLst>
                </a:gridCol>
                <a:gridCol w="780631">
                  <a:extLst>
                    <a:ext uri="{9D8B030D-6E8A-4147-A177-3AD203B41FA5}">
                      <a16:colId xmlns:a16="http://schemas.microsoft.com/office/drawing/2014/main" val="2286959719"/>
                    </a:ext>
                  </a:extLst>
                </a:gridCol>
              </a:tblGrid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b="1" u="none" strike="noStrike" dirty="0" err="1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  <a:ea typeface="맑은 고딕" panose="020B0503020000020004" pitchFamily="50" charset="-127"/>
                        </a:rPr>
                        <a:t>과정명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050" b="1" u="none" strike="noStrike" dirty="0" err="1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  <a:ea typeface="맑은 고딕" panose="020B0503020000020004" pitchFamily="50" charset="-127"/>
                        </a:rPr>
                        <a:t>입과인원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18406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데이터가 낯선 당신을 위한 데이터 읽기의 기술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603237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축구 해설위원 한준희가 말하는 팀을 승리로 이끄는 마인드셋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9281278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파이썬으로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배우는 실전 금융 데이터 분석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퀀트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1301420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네카라쿠배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개발자가 알려주는 알고리즘 기초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690695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인공지능 비서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Chat GPT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를 활용한 보고서 작성법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2719084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IoT(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사물인터넷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전문가 되기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아두이노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900431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야구멘터리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이용균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기자와 함께 알아보는 적응력 높은 조직의 비밀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9525352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뜻밖의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일잘러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건축학이 들려주는 글쓰기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61494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히트메이커스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노티드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브랜딩 디렉터를 만나다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단골을 만드는 브랜딩 전략 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618100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네카라쿠배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개발자가 알려주는 자료구조 기초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1033503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처음 배우는 딥러닝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(Deep Learning)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789981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처음 배우는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파이토치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altLang="ko-KR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PyTorch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6479967"/>
                  </a:ext>
                </a:extLst>
              </a:tr>
              <a:tr h="425275"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히트메이커스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]JTBC 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기획자를 만나다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본방사수를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부르는 콘텐츠 비즈니스 전략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712133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누구나 쉽게 배우는 리눅스 기초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566610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처음 배우는 자연어 처리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093616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처음 배우는 </a:t>
                      </a:r>
                      <a:r>
                        <a:rPr lang="ko-KR" altLang="en-US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챗봇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altLang="ko-KR" sz="105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ChatBot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참고도서제공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499354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공공데이터를 활용한 파이썬 데이터 분석 제대로 배우기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5063352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미래에너지 시대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수소에너지와 수소경제의 이해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158690"/>
                  </a:ext>
                </a:extLst>
              </a:tr>
              <a:tr h="223506"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통합 모델링 언어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UML (Unified Modeling Language) 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제대로 배우기 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기초</a:t>
                      </a:r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105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05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2972" marR="2972" marT="2972" marB="14267" anchor="ctr">
                    <a:lnL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6628533"/>
                  </a:ext>
                </a:extLst>
              </a:tr>
            </a:tbl>
          </a:graphicData>
        </a:graphic>
      </p:graphicFrame>
      <p:sp>
        <p:nvSpPr>
          <p:cNvPr id="23" name="직사각형 22">
            <a:extLst>
              <a:ext uri="{FF2B5EF4-FFF2-40B4-BE49-F238E27FC236}">
                <a16:creationId xmlns:a16="http://schemas.microsoft.com/office/drawing/2014/main" id="{2191A816-A4C3-32C9-FD1D-3781EAA265A5}"/>
              </a:ext>
            </a:extLst>
          </p:cNvPr>
          <p:cNvSpPr/>
          <p:nvPr/>
        </p:nvSpPr>
        <p:spPr>
          <a:xfrm>
            <a:off x="601663" y="1027063"/>
            <a:ext cx="7456487" cy="666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12</a:t>
            </a:r>
            <a:r>
              <a:rPr lang="ko-KR" altLang="en-US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월 </a:t>
            </a:r>
            <a:r>
              <a:rPr lang="en-US" altLang="ko-KR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AI Tutor </a:t>
            </a:r>
            <a:r>
              <a:rPr lang="ko-KR" altLang="en-US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개설과정 </a:t>
            </a:r>
            <a:r>
              <a:rPr lang="ko-KR" altLang="en-US" sz="1600" b="1" dirty="0" err="1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입과현황</a:t>
            </a:r>
            <a:endParaRPr lang="ko-KR" altLang="en-US" sz="1600" b="1" dirty="0">
              <a:ln>
                <a:solidFill>
                  <a:sysClr val="window" lastClr="FFFFFF">
                    <a:alpha val="0"/>
                  </a:sys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입과 교육그룹 </a:t>
            </a:r>
            <a:r>
              <a:rPr lang="en-US" altLang="ko-KR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: 101</a:t>
            </a:r>
            <a:r>
              <a:rPr lang="ko-KR" altLang="en-US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개사 </a:t>
            </a:r>
            <a:r>
              <a:rPr lang="en-US" altLang="ko-KR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, - </a:t>
            </a:r>
            <a:r>
              <a:rPr lang="ko-KR" altLang="en-US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신청과정 </a:t>
            </a:r>
            <a:r>
              <a:rPr lang="en-US" altLang="ko-KR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1600" b="1" dirty="0" err="1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입과자</a:t>
            </a:r>
            <a:r>
              <a:rPr lang="ko-KR" altLang="en-US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 수 </a:t>
            </a:r>
            <a:r>
              <a:rPr lang="en-US" altLang="ko-KR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 </a:t>
            </a:r>
            <a:r>
              <a:rPr lang="en-US" altLang="ko-KR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39</a:t>
            </a:r>
            <a:r>
              <a:rPr lang="ko-KR" altLang="en-US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개 과정 </a:t>
            </a:r>
            <a:r>
              <a:rPr lang="en-US" altLang="ko-KR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/ 491</a:t>
            </a:r>
            <a:r>
              <a:rPr lang="ko-KR" altLang="en-US" sz="1600" b="1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1600" b="1" dirty="0">
              <a:ln>
                <a:solidFill>
                  <a:sysClr val="window" lastClr="FFFFFF">
                    <a:alpha val="0"/>
                  </a:sys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295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A8FE5-429D-FCCA-075C-FE8098AED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FFA7D28F-8F7A-1922-4170-D1D833879ECA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연구모형개선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적용이론 수정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08316A6-B7DC-F86B-C109-D7E329D25978}"/>
              </a:ext>
            </a:extLst>
          </p:cNvPr>
          <p:cNvSpPr>
            <a:spLocks/>
          </p:cNvSpPr>
          <p:nvPr/>
        </p:nvSpPr>
        <p:spPr>
          <a:xfrm>
            <a:off x="699166" y="3429001"/>
            <a:ext cx="10567549" cy="344037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B8B293-E9F6-1A85-80D9-FDA6342CEC0A}"/>
              </a:ext>
            </a:extLst>
          </p:cNvPr>
          <p:cNvSpPr>
            <a:spLocks/>
          </p:cNvSpPr>
          <p:nvPr/>
        </p:nvSpPr>
        <p:spPr>
          <a:xfrm>
            <a:off x="699166" y="3429000"/>
            <a:ext cx="10567549" cy="2989456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5020DE-7479-8B77-F2F0-655791B87ECA}"/>
              </a:ext>
            </a:extLst>
          </p:cNvPr>
          <p:cNvSpPr txBox="1"/>
          <p:nvPr/>
        </p:nvSpPr>
        <p:spPr>
          <a:xfrm>
            <a:off x="857669" y="3854856"/>
            <a:ext cx="10278417" cy="5742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2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0" lvl="7" indent="0">
              <a:lnSpc>
                <a:spcPct val="13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None/>
              <a:defRPr sz="15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r>
              <a:rPr lang="en-US" altLang="ko-KR" dirty="0"/>
              <a:t>PAM</a:t>
            </a:r>
            <a:r>
              <a:rPr lang="ko-KR" altLang="en-US" dirty="0"/>
              <a:t>은 주로 사용자가 초기 채택 이후에 기술을 지속적으로 사용할 것인지 여부를 설명하는 데 중점을 둡니다</a:t>
            </a:r>
            <a:r>
              <a:rPr lang="en-US" altLang="ko-KR" dirty="0"/>
              <a:t>. </a:t>
            </a:r>
            <a:r>
              <a:rPr lang="ko-KR" altLang="en-US" dirty="0"/>
              <a:t>이 모델은 사용자의 만족도와 지각된 유용성이 지속적인 사용 의도에 미치는 영향을 강조함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B2A40E-4ECD-765E-05BE-4A325A92627E}"/>
              </a:ext>
            </a:extLst>
          </p:cNvPr>
          <p:cNvSpPr txBox="1"/>
          <p:nvPr/>
        </p:nvSpPr>
        <p:spPr>
          <a:xfrm>
            <a:off x="857669" y="3482783"/>
            <a:ext cx="7600530" cy="227435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후기수용모델</a:t>
            </a:r>
            <a:r>
              <a:rPr kumimoji="1" lang="en-US" altLang="ko-KR" sz="140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(PAM)</a:t>
            </a:r>
            <a:endParaRPr kumimoji="1" lang="ko-KR" altLang="en-US" sz="1400" dirty="0">
              <a:solidFill>
                <a:srgbClr val="4472C4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  <a:cs typeface="Arial" pitchFamily="34" charset="0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B97B2834-7556-0E3A-178D-718C538644DD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1685" b="14809"/>
          <a:stretch/>
        </p:blipFill>
        <p:spPr>
          <a:xfrm>
            <a:off x="857669" y="4510920"/>
            <a:ext cx="5369876" cy="1793236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FC00FEE3-4A26-1EC0-3784-7FD183EB4CAD}"/>
              </a:ext>
            </a:extLst>
          </p:cNvPr>
          <p:cNvSpPr>
            <a:spLocks/>
          </p:cNvSpPr>
          <p:nvPr/>
        </p:nvSpPr>
        <p:spPr>
          <a:xfrm>
            <a:off x="699165" y="1403662"/>
            <a:ext cx="10567549" cy="344037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CB198D4-F34D-9B97-2CCE-B41494A90FFB}"/>
              </a:ext>
            </a:extLst>
          </p:cNvPr>
          <p:cNvSpPr>
            <a:spLocks/>
          </p:cNvSpPr>
          <p:nvPr/>
        </p:nvSpPr>
        <p:spPr>
          <a:xfrm>
            <a:off x="699165" y="1403404"/>
            <a:ext cx="10567549" cy="1583014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6239E1-C522-F881-BE15-98184948F285}"/>
              </a:ext>
            </a:extLst>
          </p:cNvPr>
          <p:cNvSpPr txBox="1"/>
          <p:nvPr/>
        </p:nvSpPr>
        <p:spPr>
          <a:xfrm>
            <a:off x="857669" y="1915863"/>
            <a:ext cx="10264881" cy="8505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2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0" lvl="7" indent="0">
              <a:lnSpc>
                <a:spcPct val="13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None/>
              <a:defRPr sz="15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r>
              <a:rPr lang="ko-KR" altLang="en-US" sz="1400" dirty="0"/>
              <a:t>새로운 기술</a:t>
            </a:r>
            <a:r>
              <a:rPr lang="en-US" altLang="ko-KR" sz="1400" dirty="0"/>
              <a:t>, </a:t>
            </a:r>
            <a:r>
              <a:rPr lang="ko-KR" altLang="en-US" sz="1400" dirty="0">
                <a:highlight>
                  <a:srgbClr val="D0E2F3"/>
                </a:highlight>
              </a:rPr>
              <a:t>생성형 </a:t>
            </a:r>
            <a:r>
              <a:rPr lang="en-US" altLang="ko-KR" sz="1400" dirty="0">
                <a:highlight>
                  <a:srgbClr val="D0E2F3"/>
                </a:highlight>
              </a:rPr>
              <a:t>AI</a:t>
            </a:r>
            <a:r>
              <a:rPr lang="ko-KR" altLang="en-US" sz="1400" dirty="0">
                <a:highlight>
                  <a:srgbClr val="D0E2F3"/>
                </a:highlight>
              </a:rPr>
              <a:t> 서비스가 기업교육 환경의 임직원 교육에 적용</a:t>
            </a:r>
            <a:r>
              <a:rPr lang="ko-KR" altLang="en-US" sz="1400" dirty="0"/>
              <a:t>할 경우</a:t>
            </a:r>
            <a:r>
              <a:rPr lang="en-US" altLang="ko-KR" sz="1400" dirty="0"/>
              <a:t>,</a:t>
            </a:r>
            <a:br>
              <a:rPr lang="en-US" altLang="ko-KR" sz="1400" dirty="0"/>
            </a:br>
            <a:r>
              <a:rPr lang="ko-KR" altLang="en-US" sz="1400" dirty="0"/>
              <a:t>기업</a:t>
            </a:r>
            <a:r>
              <a:rPr lang="en-US" altLang="ko-KR" sz="1400" dirty="0"/>
              <a:t>(</a:t>
            </a:r>
            <a:r>
              <a:rPr lang="ko-KR" altLang="en-US" sz="1400" dirty="0"/>
              <a:t>조직</a:t>
            </a:r>
            <a:r>
              <a:rPr lang="en-US" altLang="ko-KR" sz="1400" dirty="0"/>
              <a:t>)</a:t>
            </a:r>
            <a:r>
              <a:rPr lang="ko-KR" altLang="en-US" sz="1400" dirty="0"/>
              <a:t>이라는 사회적 영향 및 개인</a:t>
            </a:r>
            <a:r>
              <a:rPr lang="en-US" altLang="ko-KR" sz="1400" dirty="0"/>
              <a:t>/</a:t>
            </a:r>
            <a:r>
              <a:rPr lang="ko-KR" altLang="en-US" sz="1400" dirty="0"/>
              <a:t>생성형 </a:t>
            </a:r>
            <a:r>
              <a:rPr lang="en-US" altLang="ko-KR" dirty="0"/>
              <a:t>AI</a:t>
            </a:r>
            <a:r>
              <a:rPr lang="ko-KR" altLang="en-US" dirty="0"/>
              <a:t>의 </a:t>
            </a:r>
            <a:r>
              <a:rPr lang="ko-KR" altLang="en-US" dirty="0" err="1"/>
              <a:t>특성등의</a:t>
            </a:r>
            <a:r>
              <a:rPr lang="ko-KR" altLang="en-US" dirty="0"/>
              <a:t> 독립 변수 및</a:t>
            </a:r>
            <a:r>
              <a:rPr lang="en-US" altLang="ko-KR" dirty="0"/>
              <a:t> </a:t>
            </a:r>
            <a:r>
              <a:rPr lang="ko-KR" altLang="en-US" sz="1400" dirty="0"/>
              <a:t>지각된 유용성</a:t>
            </a:r>
            <a:r>
              <a:rPr lang="en-US" altLang="ko-KR" sz="1400" dirty="0"/>
              <a:t>/</a:t>
            </a:r>
            <a:r>
              <a:rPr lang="ko-KR" altLang="en-US" sz="1400" dirty="0"/>
              <a:t>지각된 용이성</a:t>
            </a:r>
            <a:r>
              <a:rPr lang="en-US" altLang="ko-KR" sz="1400" dirty="0"/>
              <a:t>/</a:t>
            </a:r>
            <a:r>
              <a:rPr lang="ko-KR" altLang="en-US" sz="1400" dirty="0"/>
              <a:t>태도</a:t>
            </a:r>
            <a:r>
              <a:rPr lang="en-US" altLang="ko-KR" dirty="0"/>
              <a:t> </a:t>
            </a:r>
            <a:r>
              <a:rPr lang="ko-KR" altLang="en-US" dirty="0"/>
              <a:t>등이 </a:t>
            </a:r>
            <a:r>
              <a:rPr lang="ko-KR" altLang="en-US" sz="1400" dirty="0"/>
              <a:t> </a:t>
            </a:r>
            <a:r>
              <a:rPr lang="ko-KR" altLang="en-US" dirty="0"/>
              <a:t>생성형 </a:t>
            </a:r>
            <a:r>
              <a:rPr lang="en-US" altLang="ko-KR" dirty="0"/>
              <a:t>AI</a:t>
            </a:r>
            <a:r>
              <a:rPr lang="ko-KR" altLang="en-US" dirty="0"/>
              <a:t>가 적용된 과정을 </a:t>
            </a:r>
            <a:br>
              <a:rPr lang="en-US" altLang="ko-KR" dirty="0"/>
            </a:br>
            <a:r>
              <a:rPr lang="ko-KR" altLang="en-US" dirty="0"/>
              <a:t>지속 신청 하는 </a:t>
            </a:r>
            <a:r>
              <a:rPr lang="ko-KR" altLang="en-US" sz="1400" dirty="0"/>
              <a:t>영향에 대한 연구를 위해 </a:t>
            </a:r>
            <a:r>
              <a:rPr lang="ko-KR" altLang="en-US" dirty="0">
                <a:highlight>
                  <a:srgbClr val="D0E2F3"/>
                </a:highlight>
              </a:rPr>
              <a:t>확장된 기술수용모델 </a:t>
            </a:r>
            <a:r>
              <a:rPr lang="ko-KR" altLang="en-US" sz="1400" dirty="0"/>
              <a:t>이론 및 검증방법을 </a:t>
            </a:r>
            <a:r>
              <a:rPr lang="ko-KR" altLang="en-US" sz="1400" dirty="0" err="1"/>
              <a:t>검토중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55FCE6-A15C-9584-F164-8700EC4A6F28}"/>
              </a:ext>
            </a:extLst>
          </p:cNvPr>
          <p:cNvSpPr txBox="1"/>
          <p:nvPr/>
        </p:nvSpPr>
        <p:spPr>
          <a:xfrm>
            <a:off x="857669" y="1457186"/>
            <a:ext cx="10696156" cy="227435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기술수용모델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(TAM)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기반 연구</a:t>
            </a:r>
          </a:p>
        </p:txBody>
      </p: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E553E74F-C545-B939-E069-DCE820CDCA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821278"/>
              </p:ext>
            </p:extLst>
          </p:nvPr>
        </p:nvGraphicFramePr>
        <p:xfrm>
          <a:off x="6386048" y="4558544"/>
          <a:ext cx="4680000" cy="1697987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3445434410"/>
                    </a:ext>
                  </a:extLst>
                </a:gridCol>
                <a:gridCol w="3600000">
                  <a:extLst>
                    <a:ext uri="{9D8B030D-6E8A-4147-A177-3AD203B41FA5}">
                      <a16:colId xmlns:a16="http://schemas.microsoft.com/office/drawing/2014/main" val="3498821417"/>
                    </a:ext>
                  </a:extLst>
                </a:gridCol>
              </a:tblGrid>
              <a:tr h="31338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>
                          <a:effectLst/>
                        </a:rPr>
                        <a:t>구분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>
                          <a:effectLst/>
                        </a:rPr>
                        <a:t>설명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9300311"/>
                  </a:ext>
                </a:extLst>
              </a:tr>
              <a:tr h="357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기대일치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</a:rPr>
                        <a:t>서비스 이용 후의 경험이 서비스 이용전의 기대에 부응하는 정도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8141306"/>
                  </a:ext>
                </a:extLst>
              </a:tr>
              <a:tr h="357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지각된 유용성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</a:rPr>
                        <a:t>새로운 기술이나 시스템을 수용할 경우 이용자의 생산성과 효율성이 증가할 것이라는 주관적인 믿음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4896696"/>
                  </a:ext>
                </a:extLst>
              </a:tr>
              <a:tr h="357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만족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</a:rPr>
                        <a:t>제품이나 서비스 사용 후 사용자들의 최종적으로 경험하는 정서적 평가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416008"/>
                  </a:ext>
                </a:extLst>
              </a:tr>
              <a:tr h="31338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지속이용의도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</a:rPr>
                        <a:t>초기 수용후에 일어나는 반복적인 서비스 이용형태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50" marR="6350" marT="635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1838567"/>
                  </a:ext>
                </a:extLst>
              </a:tr>
            </a:tbl>
          </a:graphicData>
        </a:graphic>
      </p:graphicFrame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4EB4F5FE-EF02-D6C6-2F47-16B9A1CAF5E6}"/>
              </a:ext>
            </a:extLst>
          </p:cNvPr>
          <p:cNvSpPr/>
          <p:nvPr/>
        </p:nvSpPr>
        <p:spPr>
          <a:xfrm rot="10800000">
            <a:off x="4168548" y="3081922"/>
            <a:ext cx="3584514" cy="307142"/>
          </a:xfrm>
          <a:prstGeom prst="triangle">
            <a:avLst>
              <a:gd name="adj" fmla="val 49717"/>
            </a:avLst>
          </a:prstGeom>
          <a:gradFill flip="none" rotWithShape="1">
            <a:gsLst>
              <a:gs pos="7000">
                <a:srgbClr val="8C96AE">
                  <a:alpha val="31000"/>
                </a:srgbClr>
              </a:gs>
              <a:gs pos="100000">
                <a:srgbClr val="8C96AE">
                  <a:alpha val="0"/>
                </a:srgbClr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319">
              <a:defRPr/>
            </a:pPr>
            <a:endParaRPr lang="ko-KR" altLang="en-US" sz="1200" kern="0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067702-EEA3-A9AA-1F26-EBBCA751A79F}"/>
              </a:ext>
            </a:extLst>
          </p:cNvPr>
          <p:cNvSpPr txBox="1"/>
          <p:nvPr/>
        </p:nvSpPr>
        <p:spPr>
          <a:xfrm>
            <a:off x="638174" y="921116"/>
            <a:ext cx="10628540" cy="3847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>
              <a:lnSpc>
                <a:spcPct val="110000"/>
              </a:lnSpc>
              <a:defRPr/>
            </a:pPr>
            <a:r>
              <a:rPr kumimoji="1" lang="ko-KR" altLang="en-US" sz="1800" b="1" dirty="0"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인공지능 기반 온라인 교육 플랫폼 수용 영향 요인 연구   </a:t>
            </a:r>
            <a:r>
              <a:rPr kumimoji="1" lang="en-US" altLang="ko-KR" sz="1800" b="1" dirty="0"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- AI </a:t>
            </a:r>
            <a:r>
              <a:rPr kumimoji="1" lang="en-US" altLang="ko-KR" sz="1800" b="1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Tuter</a:t>
            </a:r>
            <a:r>
              <a:rPr kumimoji="1" lang="en-US" altLang="ko-KR" sz="1800" b="1" dirty="0"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 </a:t>
            </a:r>
            <a:r>
              <a:rPr kumimoji="1" lang="ko-KR" altLang="en-US" sz="1800" b="1" dirty="0"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중심으로</a:t>
            </a:r>
          </a:p>
        </p:txBody>
      </p:sp>
    </p:spTree>
    <p:extLst>
      <p:ext uri="{BB962C8B-B14F-4D97-AF65-F5344CB8AC3E}">
        <p14:creationId xmlns:p14="http://schemas.microsoft.com/office/powerpoint/2010/main" val="2975823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F5B15A-995A-10F2-3EE7-AB7DF6C6D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8F6E9EF-3503-9EAF-F5DB-C6A9AC4F3519}"/>
              </a:ext>
            </a:extLst>
          </p:cNvPr>
          <p:cNvSpPr>
            <a:spLocks/>
          </p:cNvSpPr>
          <p:nvPr/>
        </p:nvSpPr>
        <p:spPr>
          <a:xfrm>
            <a:off x="1208106" y="1110615"/>
            <a:ext cx="10044160" cy="4238016"/>
          </a:xfrm>
          <a:prstGeom prst="rect">
            <a:avLst/>
          </a:prstGeom>
          <a:solidFill>
            <a:srgbClr val="7C8BB6">
              <a:alpha val="10000"/>
            </a:srgbClr>
          </a:solidFill>
          <a:ln w="28575">
            <a:solidFill>
              <a:srgbClr val="D0E2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24DE97CA-7CB0-4BEC-1253-F97401783EBE}"/>
              </a:ext>
            </a:extLst>
          </p:cNvPr>
          <p:cNvSpPr/>
          <p:nvPr/>
        </p:nvSpPr>
        <p:spPr>
          <a:xfrm>
            <a:off x="6270216" y="1241533"/>
            <a:ext cx="4010388" cy="698556"/>
          </a:xfrm>
          <a:prstGeom prst="ellipse">
            <a:avLst/>
          </a:prstGeom>
          <a:noFill/>
          <a:ln>
            <a:solidFill>
              <a:srgbClr val="4472C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8C5D74-0980-7E0A-4CAA-603A01BB20CF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연구모형개선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연구모형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1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안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(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후기수용모델 중심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)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752FC09-89D2-DDE2-CAC1-C1B1458990E3}"/>
              </a:ext>
            </a:extLst>
          </p:cNvPr>
          <p:cNvGrpSpPr/>
          <p:nvPr/>
        </p:nvGrpSpPr>
        <p:grpSpPr>
          <a:xfrm>
            <a:off x="8035727" y="1354440"/>
            <a:ext cx="2399870" cy="499858"/>
            <a:chOff x="4009494" y="4899639"/>
            <a:chExt cx="1243976" cy="748736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F196333-C1AF-260C-4328-1F8857B8DF26}"/>
                </a:ext>
              </a:extLst>
            </p:cNvPr>
            <p:cNvSpPr/>
            <p:nvPr/>
          </p:nvSpPr>
          <p:spPr>
            <a:xfrm>
              <a:off x="4159237" y="4899639"/>
              <a:ext cx="925913" cy="74873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472C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7" name="TextBox 96">
              <a:extLst>
                <a:ext uri="{FF2B5EF4-FFF2-40B4-BE49-F238E27FC236}">
                  <a16:creationId xmlns:a16="http://schemas.microsoft.com/office/drawing/2014/main" id="{706C017D-771F-BBDF-2CC2-B4F53A808026}"/>
                </a:ext>
              </a:extLst>
            </p:cNvPr>
            <p:cNvSpPr txBox="1">
              <a:spLocks/>
            </p:cNvSpPr>
            <p:nvPr/>
          </p:nvSpPr>
          <p:spPr>
            <a:xfrm>
              <a:off x="4009494" y="5180286"/>
              <a:ext cx="1243976" cy="18466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생성형 </a:t>
              </a:r>
              <a:r>
                <a:rPr lang="en-US" altLang="ko-KR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AI </a:t>
              </a: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사용경험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38A5C526-A566-85E1-68BA-F5A7054CC792}"/>
              </a:ext>
            </a:extLst>
          </p:cNvPr>
          <p:cNvGrpSpPr/>
          <p:nvPr/>
        </p:nvGrpSpPr>
        <p:grpSpPr>
          <a:xfrm>
            <a:off x="6348100" y="1372420"/>
            <a:ext cx="1791065" cy="455170"/>
            <a:chOff x="5977752" y="4805057"/>
            <a:chExt cx="1741529" cy="76961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6B4BE1FE-A55A-147F-3BFC-80083014960D}"/>
                </a:ext>
              </a:extLst>
            </p:cNvPr>
            <p:cNvSpPr/>
            <p:nvPr/>
          </p:nvSpPr>
          <p:spPr>
            <a:xfrm>
              <a:off x="5990869" y="4805057"/>
              <a:ext cx="1728412" cy="7696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472C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0" name="TextBox 96">
              <a:extLst>
                <a:ext uri="{FF2B5EF4-FFF2-40B4-BE49-F238E27FC236}">
                  <a16:creationId xmlns:a16="http://schemas.microsoft.com/office/drawing/2014/main" id="{3B63B3BC-1C3A-E2F9-62D7-64E8D7083859}"/>
                </a:ext>
              </a:extLst>
            </p:cNvPr>
            <p:cNvSpPr txBox="1">
              <a:spLocks/>
            </p:cNvSpPr>
            <p:nvPr/>
          </p:nvSpPr>
          <p:spPr>
            <a:xfrm>
              <a:off x="5977752" y="5022574"/>
              <a:ext cx="1710534" cy="36933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조직에 대한</a:t>
              </a:r>
              <a:endParaRPr lang="en-US" altLang="ko-KR" sz="1200" spc="-5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긍정인식</a:t>
              </a:r>
            </a:p>
          </p:txBody>
        </p:sp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F2F3A7B-4E06-CBDD-D927-D61A8A0F2D48}"/>
              </a:ext>
            </a:extLst>
          </p:cNvPr>
          <p:cNvCxnSpPr>
            <a:cxnSpLocks/>
          </p:cNvCxnSpPr>
          <p:nvPr/>
        </p:nvCxnSpPr>
        <p:spPr>
          <a:xfrm>
            <a:off x="6601954" y="1766883"/>
            <a:ext cx="0" cy="5871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63C1900-3965-14F1-DFD8-4ADA4D0D3D9E}"/>
              </a:ext>
            </a:extLst>
          </p:cNvPr>
          <p:cNvCxnSpPr>
            <a:cxnSpLocks/>
          </p:cNvCxnSpPr>
          <p:nvPr/>
        </p:nvCxnSpPr>
        <p:spPr>
          <a:xfrm>
            <a:off x="6821325" y="1827590"/>
            <a:ext cx="0" cy="198812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>
            <a:extLst>
              <a:ext uri="{FF2B5EF4-FFF2-40B4-BE49-F238E27FC236}">
                <a16:creationId xmlns:a16="http://schemas.microsoft.com/office/drawing/2014/main" id="{CD93CD09-D1FC-73BB-2A1F-58AFF61E5C39}"/>
              </a:ext>
            </a:extLst>
          </p:cNvPr>
          <p:cNvSpPr/>
          <p:nvPr/>
        </p:nvSpPr>
        <p:spPr>
          <a:xfrm>
            <a:off x="4941696" y="4208063"/>
            <a:ext cx="1280849" cy="846153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4F06775-E82C-7FB5-2C26-54DEEB73B589}"/>
              </a:ext>
            </a:extLst>
          </p:cNvPr>
          <p:cNvGrpSpPr/>
          <p:nvPr/>
        </p:nvGrpSpPr>
        <p:grpSpPr>
          <a:xfrm>
            <a:off x="4931279" y="1534342"/>
            <a:ext cx="1280849" cy="854714"/>
            <a:chOff x="3476236" y="1189976"/>
            <a:chExt cx="1062318" cy="1104339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37101A12-0B01-1B9D-88ED-44F6C010C190}"/>
                </a:ext>
              </a:extLst>
            </p:cNvPr>
            <p:cNvSpPr/>
            <p:nvPr/>
          </p:nvSpPr>
          <p:spPr>
            <a:xfrm>
              <a:off x="3476236" y="1189976"/>
              <a:ext cx="1062318" cy="110433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8" name="TextBox 7">
              <a:extLst>
                <a:ext uri="{FF2B5EF4-FFF2-40B4-BE49-F238E27FC236}">
                  <a16:creationId xmlns:a16="http://schemas.microsoft.com/office/drawing/2014/main" id="{CCAE0751-BDBD-036D-E0DA-3CE0BE8FA765}"/>
                </a:ext>
              </a:extLst>
            </p:cNvPr>
            <p:cNvSpPr txBox="1">
              <a:spLocks/>
            </p:cNvSpPr>
            <p:nvPr/>
          </p:nvSpPr>
          <p:spPr>
            <a:xfrm>
              <a:off x="3495286" y="1613937"/>
              <a:ext cx="1009897" cy="27836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기대일치</a:t>
              </a:r>
            </a:p>
          </p:txBody>
        </p:sp>
      </p:grp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B934027-B2E1-0A78-7E27-172D15FBF5E0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3326088" y="1536832"/>
            <a:ext cx="1632448" cy="563069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E4328016-FD34-F700-2E79-0FF527996C63}"/>
              </a:ext>
            </a:extLst>
          </p:cNvPr>
          <p:cNvCxnSpPr>
            <a:cxnSpLocks/>
            <a:stCxn id="41" idx="3"/>
          </p:cNvCxnSpPr>
          <p:nvPr/>
        </p:nvCxnSpPr>
        <p:spPr>
          <a:xfrm flipV="1">
            <a:off x="3326088" y="2099901"/>
            <a:ext cx="1632449" cy="141195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0A6B83C3-A4C1-D3CF-378F-EC1BC1B39C51}"/>
              </a:ext>
            </a:extLst>
          </p:cNvPr>
          <p:cNvCxnSpPr>
            <a:cxnSpLocks/>
            <a:stCxn id="55" idx="3"/>
            <a:endCxn id="15" idx="3"/>
          </p:cNvCxnSpPr>
          <p:nvPr/>
        </p:nvCxnSpPr>
        <p:spPr>
          <a:xfrm flipV="1">
            <a:off x="3370747" y="2263886"/>
            <a:ext cx="1748108" cy="580676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7DD531C-C87D-791B-3FD2-D6D184A3AEB6}"/>
              </a:ext>
            </a:extLst>
          </p:cNvPr>
          <p:cNvCxnSpPr>
            <a:cxnSpLocks/>
            <a:stCxn id="56" idx="3"/>
            <a:endCxn id="15" idx="3"/>
          </p:cNvCxnSpPr>
          <p:nvPr/>
        </p:nvCxnSpPr>
        <p:spPr>
          <a:xfrm flipV="1">
            <a:off x="3370747" y="2263886"/>
            <a:ext cx="1748108" cy="934711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D9D9D748-71E0-BBAA-518D-09CF181CD7C7}"/>
              </a:ext>
            </a:extLst>
          </p:cNvPr>
          <p:cNvCxnSpPr>
            <a:cxnSpLocks/>
            <a:stCxn id="47" idx="3"/>
          </p:cNvCxnSpPr>
          <p:nvPr/>
        </p:nvCxnSpPr>
        <p:spPr>
          <a:xfrm flipV="1">
            <a:off x="3370711" y="2357166"/>
            <a:ext cx="1877591" cy="1912704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C00C50F6-5EAF-8A79-C033-6337EAFDAB39}"/>
              </a:ext>
            </a:extLst>
          </p:cNvPr>
          <p:cNvCxnSpPr>
            <a:cxnSpLocks/>
            <a:stCxn id="48" idx="3"/>
          </p:cNvCxnSpPr>
          <p:nvPr/>
        </p:nvCxnSpPr>
        <p:spPr>
          <a:xfrm flipV="1">
            <a:off x="3370711" y="2365847"/>
            <a:ext cx="1871186" cy="2258749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70781FDA-78CF-B29D-6493-7E9116FF60AD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3326088" y="1888964"/>
            <a:ext cx="1632449" cy="210937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7DB46B2-EF66-3E53-B564-8C9FE6A74EDB}"/>
              </a:ext>
            </a:extLst>
          </p:cNvPr>
          <p:cNvCxnSpPr>
            <a:cxnSpLocks/>
          </p:cNvCxnSpPr>
          <p:nvPr/>
        </p:nvCxnSpPr>
        <p:spPr>
          <a:xfrm flipV="1">
            <a:off x="3382159" y="2371043"/>
            <a:ext cx="1850607" cy="2605487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19E1B5BD-1719-27AA-1082-7CF1BD23CD3F}"/>
              </a:ext>
            </a:extLst>
          </p:cNvPr>
          <p:cNvCxnSpPr>
            <a:cxnSpLocks/>
            <a:stCxn id="60" idx="3"/>
            <a:endCxn id="15" idx="3"/>
          </p:cNvCxnSpPr>
          <p:nvPr/>
        </p:nvCxnSpPr>
        <p:spPr>
          <a:xfrm flipV="1">
            <a:off x="3382196" y="2263886"/>
            <a:ext cx="1736660" cy="1298042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DD322CB-A826-A545-AE46-2DBBE9929A0E}"/>
              </a:ext>
            </a:extLst>
          </p:cNvPr>
          <p:cNvGrpSpPr/>
          <p:nvPr/>
        </p:nvGrpSpPr>
        <p:grpSpPr>
          <a:xfrm>
            <a:off x="1687908" y="1182432"/>
            <a:ext cx="1682803" cy="1208662"/>
            <a:chOff x="399685" y="293836"/>
            <a:chExt cx="1400175" cy="1353946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883A20D8-8A9E-3C81-4228-590DF6AE5144}"/>
                </a:ext>
              </a:extLst>
            </p:cNvPr>
            <p:cNvSpPr/>
            <p:nvPr/>
          </p:nvSpPr>
          <p:spPr>
            <a:xfrm>
              <a:off x="399685" y="522806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A12547D-726D-5DAB-12D0-3CF2522542FD}"/>
                </a:ext>
              </a:extLst>
            </p:cNvPr>
            <p:cNvSpPr/>
            <p:nvPr/>
          </p:nvSpPr>
          <p:spPr>
            <a:xfrm>
              <a:off x="399685" y="917265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4C6F85F5-580E-6B1D-9AF8-1E55476455AF}"/>
                </a:ext>
              </a:extLst>
            </p:cNvPr>
            <p:cNvSpPr/>
            <p:nvPr/>
          </p:nvSpPr>
          <p:spPr>
            <a:xfrm>
              <a:off x="399685" y="1311724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42" name="TextBox 90">
              <a:extLst>
                <a:ext uri="{FF2B5EF4-FFF2-40B4-BE49-F238E27FC236}">
                  <a16:creationId xmlns:a16="http://schemas.microsoft.com/office/drawing/2014/main" id="{37FDE265-BC12-B707-59D4-4673075F1A35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588044"/>
              <a:ext cx="1014379" cy="217950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자기주도성</a:t>
              </a:r>
            </a:p>
          </p:txBody>
        </p:sp>
        <p:sp>
          <p:nvSpPr>
            <p:cNvPr id="43" name="TextBox 103">
              <a:extLst>
                <a:ext uri="{FF2B5EF4-FFF2-40B4-BE49-F238E27FC236}">
                  <a16:creationId xmlns:a16="http://schemas.microsoft.com/office/drawing/2014/main" id="{CF8D0045-0C04-9CF7-342C-FD0B8ECEC1E6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997457"/>
              <a:ext cx="1014379" cy="17916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자기혁신성</a:t>
              </a:r>
            </a:p>
          </p:txBody>
        </p:sp>
        <p:sp>
          <p:nvSpPr>
            <p:cNvPr id="44" name="TextBox 104">
              <a:extLst>
                <a:ext uri="{FF2B5EF4-FFF2-40B4-BE49-F238E27FC236}">
                  <a16:creationId xmlns:a16="http://schemas.microsoft.com/office/drawing/2014/main" id="{0B2A0374-2826-8B25-BBC5-3A5D4B8AEB26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1365224"/>
              <a:ext cx="1014379" cy="217950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사회적영향</a:t>
              </a:r>
            </a:p>
          </p:txBody>
        </p:sp>
        <p:sp>
          <p:nvSpPr>
            <p:cNvPr id="45" name="TextBox 105">
              <a:extLst>
                <a:ext uri="{FF2B5EF4-FFF2-40B4-BE49-F238E27FC236}">
                  <a16:creationId xmlns:a16="http://schemas.microsoft.com/office/drawing/2014/main" id="{F6FC59A4-AA76-072E-E996-A8D1351EC2D9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93836"/>
              <a:ext cx="1014379" cy="21378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000" spc="-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임직원의 특성</a:t>
              </a:r>
              <a:endParaRPr lang="ko-KR" alt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1657C97F-DD17-6E8B-BDD7-1D01703FA603}"/>
              </a:ext>
            </a:extLst>
          </p:cNvPr>
          <p:cNvGrpSpPr/>
          <p:nvPr/>
        </p:nvGrpSpPr>
        <p:grpSpPr>
          <a:xfrm>
            <a:off x="1687908" y="3907863"/>
            <a:ext cx="1682803" cy="1225403"/>
            <a:chOff x="399685" y="1889772"/>
            <a:chExt cx="1400175" cy="1361376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EB93F771-488F-0DC0-4194-DA51CE41EE8F}"/>
                </a:ext>
              </a:extLst>
            </p:cNvPr>
            <p:cNvSpPr/>
            <p:nvPr/>
          </p:nvSpPr>
          <p:spPr>
            <a:xfrm>
              <a:off x="399685" y="2123919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2CA1C142-649C-321B-DB20-55E1B4D77CE4}"/>
                </a:ext>
              </a:extLst>
            </p:cNvPr>
            <p:cNvSpPr/>
            <p:nvPr/>
          </p:nvSpPr>
          <p:spPr>
            <a:xfrm>
              <a:off x="399685" y="2518007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49" name="TextBox 102">
              <a:extLst>
                <a:ext uri="{FF2B5EF4-FFF2-40B4-BE49-F238E27FC236}">
                  <a16:creationId xmlns:a16="http://schemas.microsoft.com/office/drawing/2014/main" id="{F3C919F6-70CE-5D55-6552-81C5469D8D3C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181707"/>
              <a:ext cx="1014379" cy="21667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효과성</a:t>
              </a:r>
            </a:p>
          </p:txBody>
        </p:sp>
        <p:sp>
          <p:nvSpPr>
            <p:cNvPr id="50" name="TextBox 106">
              <a:extLst>
                <a:ext uri="{FF2B5EF4-FFF2-40B4-BE49-F238E27FC236}">
                  <a16:creationId xmlns:a16="http://schemas.microsoft.com/office/drawing/2014/main" id="{0BFC924F-7DDF-6062-EF92-E9C60BF7A495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576707"/>
              <a:ext cx="1014379" cy="21667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몰입감</a:t>
              </a:r>
            </a:p>
          </p:txBody>
        </p:sp>
        <p:sp>
          <p:nvSpPr>
            <p:cNvPr id="51" name="TextBox 220">
              <a:extLst>
                <a:ext uri="{FF2B5EF4-FFF2-40B4-BE49-F238E27FC236}">
                  <a16:creationId xmlns:a16="http://schemas.microsoft.com/office/drawing/2014/main" id="{EBE9AD22-452C-6C1E-1120-4B974FF6D9EB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1889772"/>
              <a:ext cx="1014379" cy="212019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en-US" altLang="ko-KR" sz="1000" spc="-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ChatGPT</a:t>
              </a:r>
              <a:r>
                <a:rPr lang="ko-KR" altLang="en-US" sz="1000" spc="-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특성</a:t>
              </a:r>
              <a:endParaRPr lang="ko-KR" alt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B71E61DA-CB10-5D3F-34EB-AEBC65A6B18D}"/>
                </a:ext>
              </a:extLst>
            </p:cNvPr>
            <p:cNvSpPr/>
            <p:nvPr/>
          </p:nvSpPr>
          <p:spPr>
            <a:xfrm>
              <a:off x="399685" y="2915090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53" name="TextBox 106">
              <a:extLst>
                <a:ext uri="{FF2B5EF4-FFF2-40B4-BE49-F238E27FC236}">
                  <a16:creationId xmlns:a16="http://schemas.microsoft.com/office/drawing/2014/main" id="{97C01A4D-4804-A56A-8BB8-46CF314C64AE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973790"/>
              <a:ext cx="1014379" cy="21667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개인화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19B6C72F-6090-90C5-7C39-9554049D3E8B}"/>
              </a:ext>
            </a:extLst>
          </p:cNvPr>
          <p:cNvGrpSpPr/>
          <p:nvPr/>
        </p:nvGrpSpPr>
        <p:grpSpPr>
          <a:xfrm>
            <a:off x="1687908" y="2492263"/>
            <a:ext cx="1694288" cy="1220558"/>
            <a:chOff x="399685" y="3501179"/>
            <a:chExt cx="1409700" cy="1359175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C6261AE2-6CF1-DE8C-5BF5-0AD647064A86}"/>
                </a:ext>
              </a:extLst>
            </p:cNvPr>
            <p:cNvSpPr/>
            <p:nvPr/>
          </p:nvSpPr>
          <p:spPr>
            <a:xfrm>
              <a:off x="399685" y="3725460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85F1A887-A478-1FCC-7ED6-13CB15EC94C8}"/>
                </a:ext>
              </a:extLst>
            </p:cNvPr>
            <p:cNvSpPr/>
            <p:nvPr/>
          </p:nvSpPr>
          <p:spPr>
            <a:xfrm>
              <a:off x="399685" y="4119702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A49DEB3-64D5-34C1-118B-68B992F0EA51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3776302"/>
              <a:ext cx="1014379" cy="21662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정보품질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710AFF0D-CC69-4B04-2A80-97D419025A98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4180247"/>
              <a:ext cx="1014379" cy="21662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보안신뢰</a:t>
              </a:r>
            </a:p>
          </p:txBody>
        </p:sp>
        <p:sp>
          <p:nvSpPr>
            <p:cNvPr id="59" name="TextBox 221">
              <a:extLst>
                <a:ext uri="{FF2B5EF4-FFF2-40B4-BE49-F238E27FC236}">
                  <a16:creationId xmlns:a16="http://schemas.microsoft.com/office/drawing/2014/main" id="{7C2C0F78-4DCF-154C-803A-A79EB3229D0A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3501179"/>
              <a:ext cx="1014379" cy="21251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00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기업교육 특성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6358F5FD-EECE-8AE2-290C-F21F7CF5183F}"/>
                </a:ext>
              </a:extLst>
            </p:cNvPr>
            <p:cNvSpPr/>
            <p:nvPr/>
          </p:nvSpPr>
          <p:spPr>
            <a:xfrm>
              <a:off x="409210" y="4524296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61" name="TextBox 108">
              <a:extLst>
                <a:ext uri="{FF2B5EF4-FFF2-40B4-BE49-F238E27FC236}">
                  <a16:creationId xmlns:a16="http://schemas.microsoft.com/office/drawing/2014/main" id="{3698B615-4ACC-8D9F-8F1C-EDB267EBBD83}"/>
                </a:ext>
              </a:extLst>
            </p:cNvPr>
            <p:cNvSpPr txBox="1">
              <a:spLocks/>
            </p:cNvSpPr>
            <p:nvPr/>
          </p:nvSpPr>
          <p:spPr>
            <a:xfrm>
              <a:off x="595163" y="4584845"/>
              <a:ext cx="1014379" cy="21662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접근환경</a:t>
              </a:r>
            </a:p>
          </p:txBody>
        </p:sp>
      </p:grp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23327B1-B4AD-3B9A-B500-5EB4BF7643D3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581736" y="2365847"/>
            <a:ext cx="385" cy="1842216"/>
          </a:xfrm>
          <a:prstGeom prst="straightConnector1">
            <a:avLst/>
          </a:prstGeom>
          <a:solidFill>
            <a:schemeClr val="bg1"/>
          </a:solidFill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8">
            <a:extLst>
              <a:ext uri="{FF2B5EF4-FFF2-40B4-BE49-F238E27FC236}">
                <a16:creationId xmlns:a16="http://schemas.microsoft.com/office/drawing/2014/main" id="{2A8F6B2E-831B-7A79-FE57-292573B99ED5}"/>
              </a:ext>
            </a:extLst>
          </p:cNvPr>
          <p:cNvSpPr txBox="1">
            <a:spLocks/>
          </p:cNvSpPr>
          <p:nvPr/>
        </p:nvSpPr>
        <p:spPr>
          <a:xfrm>
            <a:off x="4953842" y="4434230"/>
            <a:ext cx="1217645" cy="373187"/>
          </a:xfrm>
          <a:prstGeom prst="rect">
            <a:avLst/>
          </a:prstGeom>
          <a:noFill/>
        </p:spPr>
        <p:txBody>
          <a:bodyPr wrap="square" lIns="0" tIns="0" rIns="0" bIns="0" anchor="ctr" anchorCtr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defTabSz="914400" latinLnBrk="1">
              <a:defRPr/>
            </a:pPr>
            <a:r>
              <a: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지각된</a:t>
            </a:r>
            <a:endParaRPr lang="en-US" altLang="ko-KR" sz="1400" spc="-5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1"/>
              </a:gradFill>
              <a:latin typeface="나눔스퀘어 Bold" panose="020B0600000101010101" pitchFamily="50" charset="-127"/>
              <a:ea typeface="나눔스퀘어 Bold" panose="020B0600000101010101" pitchFamily="50" charset="-127"/>
              <a:cs typeface="맑은 고딕 Semilight" panose="020B0502040204020203" pitchFamily="50" charset="-127"/>
            </a:endParaRPr>
          </a:p>
          <a:p>
            <a:pPr algn="ctr" defTabSz="914400" latinLnBrk="1">
              <a:defRPr/>
            </a:pPr>
            <a:r>
              <a: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용이성</a:t>
            </a: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A29D96CE-DD57-DD78-F9AF-33B208DAC273}"/>
              </a:ext>
            </a:extLst>
          </p:cNvPr>
          <p:cNvGrpSpPr/>
          <p:nvPr/>
        </p:nvGrpSpPr>
        <p:grpSpPr>
          <a:xfrm>
            <a:off x="6212128" y="1961699"/>
            <a:ext cx="4854363" cy="2669441"/>
            <a:chOff x="6487732" y="1601319"/>
            <a:chExt cx="5803416" cy="3191330"/>
          </a:xfrm>
        </p:grpSpPr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D4581ADE-F29C-FB1D-49D8-FBEEC3566290}"/>
                </a:ext>
              </a:extLst>
            </p:cNvPr>
            <p:cNvCxnSpPr>
              <a:cxnSpLocks/>
              <a:stCxn id="13" idx="6"/>
              <a:endCxn id="72" idx="2"/>
            </p:cNvCxnSpPr>
            <p:nvPr/>
          </p:nvCxnSpPr>
          <p:spPr>
            <a:xfrm flipV="1">
              <a:off x="6500186" y="3852319"/>
              <a:ext cx="4005850" cy="940330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8AA5CFD0-A83D-46DA-9A31-2C1D6102D328}"/>
                </a:ext>
              </a:extLst>
            </p:cNvPr>
            <p:cNvCxnSpPr>
              <a:cxnSpLocks/>
              <a:stCxn id="15" idx="6"/>
              <a:endCxn id="68" idx="1"/>
            </p:cNvCxnSpPr>
            <p:nvPr/>
          </p:nvCxnSpPr>
          <p:spPr>
            <a:xfrm>
              <a:off x="6487732" y="1601319"/>
              <a:ext cx="1069432" cy="1866291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6B6B5237-A687-8D79-09CC-40DF9F0C9BD1}"/>
                </a:ext>
              </a:extLst>
            </p:cNvPr>
            <p:cNvGrpSpPr/>
            <p:nvPr/>
          </p:nvGrpSpPr>
          <p:grpSpPr>
            <a:xfrm>
              <a:off x="10506035" y="3388579"/>
              <a:ext cx="1785113" cy="927480"/>
              <a:chOff x="6259788" y="2439618"/>
              <a:chExt cx="1066800" cy="1257213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DDFC1170-674B-6E30-0A1D-F837BF267F22}"/>
                  </a:ext>
                </a:extLst>
              </p:cNvPr>
              <p:cNvSpPr/>
              <p:nvPr/>
            </p:nvSpPr>
            <p:spPr>
              <a:xfrm>
                <a:off x="6259788" y="2439618"/>
                <a:ext cx="1066800" cy="1257213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03464A7-0F32-ED0C-0810-5DC1D90E96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79168" y="2684729"/>
                <a:ext cx="1014379" cy="87345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en-US" altLang="ko-KR" sz="1400" b="1" spc="-15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AI </a:t>
                </a:r>
                <a:r>
                  <a:rPr lang="en-US" altLang="ko-KR" sz="1400" b="1" spc="-150" dirty="0" err="1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Tuter</a:t>
                </a:r>
                <a:r>
                  <a:rPr lang="en-US" altLang="ko-KR" sz="1400" b="1" spc="-15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 </a:t>
                </a:r>
                <a:r>
                  <a:rPr lang="ko-KR" altLang="en-US" sz="1400" b="1" spc="-15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과정</a:t>
                </a:r>
                <a:endParaRPr lang="en-US" altLang="ko-KR" sz="1400" b="1" spc="-1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  <a:p>
                <a:pPr algn="ctr" defTabSz="914400" latinLnBrk="1">
                  <a:defRPr/>
                </a:pPr>
                <a:r>
                  <a:rPr lang="ko-KR" altLang="en-US" sz="1400" b="1" spc="-15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신청 의도</a:t>
                </a:r>
              </a:p>
            </p:txBody>
          </p:sp>
        </p:grp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1DF49E06-AFB9-A43F-192E-2F25812D490A}"/>
                </a:ext>
              </a:extLst>
            </p:cNvPr>
            <p:cNvSpPr/>
            <p:nvPr/>
          </p:nvSpPr>
          <p:spPr>
            <a:xfrm>
              <a:off x="7354854" y="3316670"/>
              <a:ext cx="1381462" cy="1030683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69" name="TextBox 189">
              <a:extLst>
                <a:ext uri="{FF2B5EF4-FFF2-40B4-BE49-F238E27FC236}">
                  <a16:creationId xmlns:a16="http://schemas.microsoft.com/office/drawing/2014/main" id="{BE855458-D4B7-390E-757A-CEB7285BC17A}"/>
                </a:ext>
              </a:extLst>
            </p:cNvPr>
            <p:cNvSpPr txBox="1">
              <a:spLocks/>
            </p:cNvSpPr>
            <p:nvPr/>
          </p:nvSpPr>
          <p:spPr>
            <a:xfrm>
              <a:off x="7402775" y="3729945"/>
              <a:ext cx="1316206" cy="215444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만족</a:t>
              </a:r>
            </a:p>
          </p:txBody>
        </p:sp>
        <p:cxnSp>
          <p:nvCxnSpPr>
            <p:cNvPr id="70" name="직선 화살표 연결선 69">
              <a:extLst>
                <a:ext uri="{FF2B5EF4-FFF2-40B4-BE49-F238E27FC236}">
                  <a16:creationId xmlns:a16="http://schemas.microsoft.com/office/drawing/2014/main" id="{309FE5BD-82EB-70C7-B0CA-0222FB33211A}"/>
                </a:ext>
              </a:extLst>
            </p:cNvPr>
            <p:cNvCxnSpPr>
              <a:cxnSpLocks/>
              <a:stCxn id="13" idx="6"/>
              <a:endCxn id="68" idx="3"/>
            </p:cNvCxnSpPr>
            <p:nvPr/>
          </p:nvCxnSpPr>
          <p:spPr>
            <a:xfrm flipV="1">
              <a:off x="6500186" y="4196414"/>
              <a:ext cx="1056978" cy="596235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2D6C0424-0D71-7F5B-26A7-1DAD99E7024C}"/>
                </a:ext>
              </a:extLst>
            </p:cNvPr>
            <p:cNvCxnSpPr>
              <a:cxnSpLocks/>
              <a:stCxn id="68" idx="6"/>
              <a:endCxn id="72" idx="2"/>
            </p:cNvCxnSpPr>
            <p:nvPr/>
          </p:nvCxnSpPr>
          <p:spPr>
            <a:xfrm>
              <a:off x="8736317" y="3832012"/>
              <a:ext cx="1769718" cy="20306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ADAFCA49-F89C-6992-706A-7C510267040E}"/>
              </a:ext>
            </a:extLst>
          </p:cNvPr>
          <p:cNvCxnSpPr>
            <a:cxnSpLocks/>
          </p:cNvCxnSpPr>
          <p:nvPr/>
        </p:nvCxnSpPr>
        <p:spPr>
          <a:xfrm>
            <a:off x="9402600" y="1888964"/>
            <a:ext cx="0" cy="128345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44EB770F-AF3E-4728-9BA5-48428270780E}"/>
              </a:ext>
            </a:extLst>
          </p:cNvPr>
          <p:cNvCxnSpPr>
            <a:cxnSpLocks/>
          </p:cNvCxnSpPr>
          <p:nvPr/>
        </p:nvCxnSpPr>
        <p:spPr>
          <a:xfrm>
            <a:off x="8783475" y="1940089"/>
            <a:ext cx="0" cy="153628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1306E1A-32EF-08AB-68BC-58B3FDB5AF99}"/>
              </a:ext>
            </a:extLst>
          </p:cNvPr>
          <p:cNvSpPr>
            <a:spLocks/>
          </p:cNvSpPr>
          <p:nvPr/>
        </p:nvSpPr>
        <p:spPr>
          <a:xfrm>
            <a:off x="1207520" y="5487803"/>
            <a:ext cx="8715463" cy="1108024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E1729D-BE54-AFE6-E028-B8013CF65781}"/>
              </a:ext>
            </a:extLst>
          </p:cNvPr>
          <p:cNvSpPr txBox="1"/>
          <p:nvPr/>
        </p:nvSpPr>
        <p:spPr>
          <a:xfrm>
            <a:off x="1237161" y="5471167"/>
            <a:ext cx="10211378" cy="10768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관련 연구</a:t>
            </a:r>
            <a:endParaRPr lang="en-US" altLang="ko-KR" sz="1600" dirty="0">
              <a:solidFill>
                <a:srgbClr val="0000A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기대불일치 이론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교육서비스 품질과 행동의동에 미치는 영향에 있어 교육성과 기대일치는 매개역할을 함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강호계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외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2013)</a:t>
            </a:r>
          </a:p>
          <a:p>
            <a:pPr>
              <a:lnSpc>
                <a:spcPct val="150000"/>
              </a:lnSpc>
            </a:pP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후기수용모델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기대일치는 </a:t>
            </a:r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지각된유용성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또는 만족도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지속사용에 영향을 미침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Bhattacherjee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 , 2001;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김인찬 외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2019) 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BC70BB9-449A-EFBC-B5FC-40BC20F95FDB}"/>
              </a:ext>
            </a:extLst>
          </p:cNvPr>
          <p:cNvSpPr/>
          <p:nvPr/>
        </p:nvSpPr>
        <p:spPr>
          <a:xfrm>
            <a:off x="9717709" y="1931442"/>
            <a:ext cx="2303162" cy="163677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조절변수 화살표 정리</a:t>
            </a:r>
          </a:p>
        </p:txBody>
      </p:sp>
    </p:spTree>
    <p:extLst>
      <p:ext uri="{BB962C8B-B14F-4D97-AF65-F5344CB8AC3E}">
        <p14:creationId xmlns:p14="http://schemas.microsoft.com/office/powerpoint/2010/main" val="238020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0BF9D9-BAB3-FCFD-011D-D96BAF530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직사각형 239">
            <a:extLst>
              <a:ext uri="{FF2B5EF4-FFF2-40B4-BE49-F238E27FC236}">
                <a16:creationId xmlns:a16="http://schemas.microsoft.com/office/drawing/2014/main" id="{FAC9AA6D-0227-5644-2D8D-271757429B45}"/>
              </a:ext>
            </a:extLst>
          </p:cNvPr>
          <p:cNvSpPr>
            <a:spLocks/>
          </p:cNvSpPr>
          <p:nvPr/>
        </p:nvSpPr>
        <p:spPr>
          <a:xfrm>
            <a:off x="263074" y="5512636"/>
            <a:ext cx="7261676" cy="1108024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9" name="타원 228">
            <a:extLst>
              <a:ext uri="{FF2B5EF4-FFF2-40B4-BE49-F238E27FC236}">
                <a16:creationId xmlns:a16="http://schemas.microsoft.com/office/drawing/2014/main" id="{0F3CBBD1-EDB0-E414-27A7-CC32565D5984}"/>
              </a:ext>
            </a:extLst>
          </p:cNvPr>
          <p:cNvSpPr/>
          <p:nvPr/>
        </p:nvSpPr>
        <p:spPr>
          <a:xfrm>
            <a:off x="8374891" y="5339967"/>
            <a:ext cx="1381463" cy="1030683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latin typeface="Arial" panose="020B0604020202020204" pitchFamily="34" charset="0"/>
            </a:endParaRPr>
          </a:p>
        </p:txBody>
      </p:sp>
      <p:sp>
        <p:nvSpPr>
          <p:cNvPr id="152" name="텍스트 개체 틀 2">
            <a:extLst>
              <a:ext uri="{FF2B5EF4-FFF2-40B4-BE49-F238E27FC236}">
                <a16:creationId xmlns:a16="http://schemas.microsoft.com/office/drawing/2014/main" id="{E653F393-6991-43D4-441F-E243FE46B625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연구모형개선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연구모형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2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안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(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이론모형 융합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)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grpSp>
        <p:nvGrpSpPr>
          <p:cNvPr id="158" name="그룹 157">
            <a:extLst>
              <a:ext uri="{FF2B5EF4-FFF2-40B4-BE49-F238E27FC236}">
                <a16:creationId xmlns:a16="http://schemas.microsoft.com/office/drawing/2014/main" id="{AB3934FD-40BB-079F-1A55-31B14782FD28}"/>
              </a:ext>
            </a:extLst>
          </p:cNvPr>
          <p:cNvGrpSpPr/>
          <p:nvPr/>
        </p:nvGrpSpPr>
        <p:grpSpPr>
          <a:xfrm>
            <a:off x="8035727" y="1215375"/>
            <a:ext cx="2399870" cy="499858"/>
            <a:chOff x="4009494" y="4899639"/>
            <a:chExt cx="1243976" cy="748736"/>
          </a:xfrm>
        </p:grpSpPr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0B81018A-48C6-2A00-6777-19233EAEBF10}"/>
                </a:ext>
              </a:extLst>
            </p:cNvPr>
            <p:cNvSpPr/>
            <p:nvPr/>
          </p:nvSpPr>
          <p:spPr>
            <a:xfrm>
              <a:off x="4159237" y="4899639"/>
              <a:ext cx="925913" cy="74873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472C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60" name="TextBox 96">
              <a:extLst>
                <a:ext uri="{FF2B5EF4-FFF2-40B4-BE49-F238E27FC236}">
                  <a16:creationId xmlns:a16="http://schemas.microsoft.com/office/drawing/2014/main" id="{6DF12313-1AD6-E71D-50AB-D7F85F6CBF7D}"/>
                </a:ext>
              </a:extLst>
            </p:cNvPr>
            <p:cNvSpPr txBox="1">
              <a:spLocks/>
            </p:cNvSpPr>
            <p:nvPr/>
          </p:nvSpPr>
          <p:spPr>
            <a:xfrm>
              <a:off x="4009494" y="5180286"/>
              <a:ext cx="1243976" cy="18466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생성형 </a:t>
              </a:r>
              <a:r>
                <a:rPr lang="en-US" altLang="ko-KR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AI </a:t>
              </a: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사용경험</a:t>
              </a:r>
            </a:p>
          </p:txBody>
        </p: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0D04CF92-89AA-080C-9D2F-E3C4F22AEAD8}"/>
              </a:ext>
            </a:extLst>
          </p:cNvPr>
          <p:cNvGrpSpPr/>
          <p:nvPr/>
        </p:nvGrpSpPr>
        <p:grpSpPr>
          <a:xfrm>
            <a:off x="6348100" y="1233355"/>
            <a:ext cx="1791065" cy="455170"/>
            <a:chOff x="5977752" y="4805057"/>
            <a:chExt cx="1741529" cy="769618"/>
          </a:xfrm>
        </p:grpSpPr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903F800C-1BD7-D943-8BD4-CA6EE4E135C6}"/>
                </a:ext>
              </a:extLst>
            </p:cNvPr>
            <p:cNvSpPr/>
            <p:nvPr/>
          </p:nvSpPr>
          <p:spPr>
            <a:xfrm>
              <a:off x="5990869" y="4805057"/>
              <a:ext cx="1728412" cy="7696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472C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63" name="TextBox 96">
              <a:extLst>
                <a:ext uri="{FF2B5EF4-FFF2-40B4-BE49-F238E27FC236}">
                  <a16:creationId xmlns:a16="http://schemas.microsoft.com/office/drawing/2014/main" id="{09545123-5ABB-96BF-9F8B-A8CB848C4C44}"/>
                </a:ext>
              </a:extLst>
            </p:cNvPr>
            <p:cNvSpPr txBox="1">
              <a:spLocks/>
            </p:cNvSpPr>
            <p:nvPr/>
          </p:nvSpPr>
          <p:spPr>
            <a:xfrm>
              <a:off x="5977752" y="5022574"/>
              <a:ext cx="1710534" cy="36933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조직에 대한</a:t>
              </a:r>
              <a:endParaRPr lang="en-US" altLang="ko-KR" sz="1200" spc="-5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긍정인식</a:t>
              </a:r>
            </a:p>
          </p:txBody>
        </p:sp>
      </p:grpSp>
      <p:cxnSp>
        <p:nvCxnSpPr>
          <p:cNvPr id="164" name="직선 화살표 연결선 163">
            <a:extLst>
              <a:ext uri="{FF2B5EF4-FFF2-40B4-BE49-F238E27FC236}">
                <a16:creationId xmlns:a16="http://schemas.microsoft.com/office/drawing/2014/main" id="{E2762367-24DB-BE7E-B678-CE6F52E1A5FB}"/>
              </a:ext>
            </a:extLst>
          </p:cNvPr>
          <p:cNvCxnSpPr>
            <a:cxnSpLocks/>
          </p:cNvCxnSpPr>
          <p:nvPr/>
        </p:nvCxnSpPr>
        <p:spPr>
          <a:xfrm>
            <a:off x="6601954" y="1627818"/>
            <a:ext cx="0" cy="5871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직선 화살표 연결선 164">
            <a:extLst>
              <a:ext uri="{FF2B5EF4-FFF2-40B4-BE49-F238E27FC236}">
                <a16:creationId xmlns:a16="http://schemas.microsoft.com/office/drawing/2014/main" id="{A0A4210F-11BC-3041-5D29-DF09CF8271DB}"/>
              </a:ext>
            </a:extLst>
          </p:cNvPr>
          <p:cNvCxnSpPr>
            <a:cxnSpLocks/>
          </p:cNvCxnSpPr>
          <p:nvPr/>
        </p:nvCxnSpPr>
        <p:spPr>
          <a:xfrm>
            <a:off x="6821325" y="1688525"/>
            <a:ext cx="0" cy="198812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타원 166">
            <a:extLst>
              <a:ext uri="{FF2B5EF4-FFF2-40B4-BE49-F238E27FC236}">
                <a16:creationId xmlns:a16="http://schemas.microsoft.com/office/drawing/2014/main" id="{147F224F-8222-F572-5669-6A135A1104B1}"/>
              </a:ext>
            </a:extLst>
          </p:cNvPr>
          <p:cNvSpPr/>
          <p:nvPr/>
        </p:nvSpPr>
        <p:spPr>
          <a:xfrm>
            <a:off x="4941696" y="3481686"/>
            <a:ext cx="1280849" cy="846153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grpSp>
        <p:nvGrpSpPr>
          <p:cNvPr id="168" name="그룹 167">
            <a:extLst>
              <a:ext uri="{FF2B5EF4-FFF2-40B4-BE49-F238E27FC236}">
                <a16:creationId xmlns:a16="http://schemas.microsoft.com/office/drawing/2014/main" id="{720A397D-0752-645A-5A08-2F171A87AB75}"/>
              </a:ext>
            </a:extLst>
          </p:cNvPr>
          <p:cNvGrpSpPr/>
          <p:nvPr/>
        </p:nvGrpSpPr>
        <p:grpSpPr>
          <a:xfrm>
            <a:off x="4931279" y="1395277"/>
            <a:ext cx="1280849" cy="854714"/>
            <a:chOff x="3476236" y="1189976"/>
            <a:chExt cx="1062318" cy="1104339"/>
          </a:xfrm>
        </p:grpSpPr>
        <p:sp>
          <p:nvSpPr>
            <p:cNvPr id="169" name="타원 168">
              <a:extLst>
                <a:ext uri="{FF2B5EF4-FFF2-40B4-BE49-F238E27FC236}">
                  <a16:creationId xmlns:a16="http://schemas.microsoft.com/office/drawing/2014/main" id="{29698DA3-5F74-9AFB-1BA3-D31F0BA4CD7E}"/>
                </a:ext>
              </a:extLst>
            </p:cNvPr>
            <p:cNvSpPr/>
            <p:nvPr/>
          </p:nvSpPr>
          <p:spPr>
            <a:xfrm>
              <a:off x="3476236" y="1189976"/>
              <a:ext cx="1062318" cy="110433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70" name="TextBox 7">
              <a:extLst>
                <a:ext uri="{FF2B5EF4-FFF2-40B4-BE49-F238E27FC236}">
                  <a16:creationId xmlns:a16="http://schemas.microsoft.com/office/drawing/2014/main" id="{6D90DC79-C282-0C1F-DA7A-3519DD68DAA0}"/>
                </a:ext>
              </a:extLst>
            </p:cNvPr>
            <p:cNvSpPr txBox="1">
              <a:spLocks/>
            </p:cNvSpPr>
            <p:nvPr/>
          </p:nvSpPr>
          <p:spPr>
            <a:xfrm>
              <a:off x="3495286" y="1613937"/>
              <a:ext cx="1009897" cy="27836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기대일치</a:t>
              </a:r>
            </a:p>
          </p:txBody>
        </p:sp>
      </p:grpSp>
      <p:cxnSp>
        <p:nvCxnSpPr>
          <p:cNvPr id="171" name="직선 화살표 연결선 170">
            <a:extLst>
              <a:ext uri="{FF2B5EF4-FFF2-40B4-BE49-F238E27FC236}">
                <a16:creationId xmlns:a16="http://schemas.microsoft.com/office/drawing/2014/main" id="{723C02E3-EFAE-94A1-B58D-51682E950C3A}"/>
              </a:ext>
            </a:extLst>
          </p:cNvPr>
          <p:cNvCxnSpPr>
            <a:cxnSpLocks/>
            <a:stCxn id="181" idx="3"/>
          </p:cNvCxnSpPr>
          <p:nvPr/>
        </p:nvCxnSpPr>
        <p:spPr>
          <a:xfrm>
            <a:off x="3326088" y="1397767"/>
            <a:ext cx="1632448" cy="563069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직선 화살표 연결선 171">
            <a:extLst>
              <a:ext uri="{FF2B5EF4-FFF2-40B4-BE49-F238E27FC236}">
                <a16:creationId xmlns:a16="http://schemas.microsoft.com/office/drawing/2014/main" id="{94E634B9-3235-0C63-72F2-654269C56756}"/>
              </a:ext>
            </a:extLst>
          </p:cNvPr>
          <p:cNvCxnSpPr>
            <a:cxnSpLocks/>
            <a:stCxn id="183" idx="3"/>
          </p:cNvCxnSpPr>
          <p:nvPr/>
        </p:nvCxnSpPr>
        <p:spPr>
          <a:xfrm flipV="1">
            <a:off x="3326088" y="1960836"/>
            <a:ext cx="1632449" cy="141195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직선 화살표 연결선 172">
            <a:extLst>
              <a:ext uri="{FF2B5EF4-FFF2-40B4-BE49-F238E27FC236}">
                <a16:creationId xmlns:a16="http://schemas.microsoft.com/office/drawing/2014/main" id="{819AD1B2-C382-FAB4-E748-F74BFF89E83A}"/>
              </a:ext>
            </a:extLst>
          </p:cNvPr>
          <p:cNvCxnSpPr>
            <a:cxnSpLocks/>
            <a:stCxn id="197" idx="3"/>
            <a:endCxn id="169" idx="3"/>
          </p:cNvCxnSpPr>
          <p:nvPr/>
        </p:nvCxnSpPr>
        <p:spPr>
          <a:xfrm flipV="1">
            <a:off x="3370747" y="2124821"/>
            <a:ext cx="1748108" cy="580676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직선 화살표 연결선 173">
            <a:extLst>
              <a:ext uri="{FF2B5EF4-FFF2-40B4-BE49-F238E27FC236}">
                <a16:creationId xmlns:a16="http://schemas.microsoft.com/office/drawing/2014/main" id="{7E07E3C7-D324-C907-DACF-685132DCD1E3}"/>
              </a:ext>
            </a:extLst>
          </p:cNvPr>
          <p:cNvCxnSpPr>
            <a:cxnSpLocks/>
            <a:stCxn id="198" idx="3"/>
            <a:endCxn id="169" idx="3"/>
          </p:cNvCxnSpPr>
          <p:nvPr/>
        </p:nvCxnSpPr>
        <p:spPr>
          <a:xfrm flipV="1">
            <a:off x="3370747" y="2124821"/>
            <a:ext cx="1748108" cy="934711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직선 화살표 연결선 174">
            <a:extLst>
              <a:ext uri="{FF2B5EF4-FFF2-40B4-BE49-F238E27FC236}">
                <a16:creationId xmlns:a16="http://schemas.microsoft.com/office/drawing/2014/main" id="{00C26BCE-F57A-4A7D-8504-1DD24F9ADF5E}"/>
              </a:ext>
            </a:extLst>
          </p:cNvPr>
          <p:cNvCxnSpPr>
            <a:cxnSpLocks/>
            <a:stCxn id="189" idx="3"/>
          </p:cNvCxnSpPr>
          <p:nvPr/>
        </p:nvCxnSpPr>
        <p:spPr>
          <a:xfrm flipV="1">
            <a:off x="3370711" y="2218101"/>
            <a:ext cx="1877591" cy="1912704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직선 화살표 연결선 175">
            <a:extLst>
              <a:ext uri="{FF2B5EF4-FFF2-40B4-BE49-F238E27FC236}">
                <a16:creationId xmlns:a16="http://schemas.microsoft.com/office/drawing/2014/main" id="{8FBE813E-7B14-AD48-B848-C32CADA577F9}"/>
              </a:ext>
            </a:extLst>
          </p:cNvPr>
          <p:cNvCxnSpPr>
            <a:cxnSpLocks/>
            <a:stCxn id="190" idx="3"/>
          </p:cNvCxnSpPr>
          <p:nvPr/>
        </p:nvCxnSpPr>
        <p:spPr>
          <a:xfrm flipV="1">
            <a:off x="3370711" y="2226782"/>
            <a:ext cx="1871186" cy="2258749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직선 화살표 연결선 176">
            <a:extLst>
              <a:ext uri="{FF2B5EF4-FFF2-40B4-BE49-F238E27FC236}">
                <a16:creationId xmlns:a16="http://schemas.microsoft.com/office/drawing/2014/main" id="{F8DEB5AC-4917-F7E5-D663-05BC12FDF021}"/>
              </a:ext>
            </a:extLst>
          </p:cNvPr>
          <p:cNvCxnSpPr>
            <a:cxnSpLocks/>
            <a:stCxn id="182" idx="3"/>
          </p:cNvCxnSpPr>
          <p:nvPr/>
        </p:nvCxnSpPr>
        <p:spPr>
          <a:xfrm>
            <a:off x="3326088" y="1749899"/>
            <a:ext cx="1632449" cy="210937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직선 화살표 연결선 177">
            <a:extLst>
              <a:ext uri="{FF2B5EF4-FFF2-40B4-BE49-F238E27FC236}">
                <a16:creationId xmlns:a16="http://schemas.microsoft.com/office/drawing/2014/main" id="{C1149718-9C18-4261-66B9-2FE452ADD116}"/>
              </a:ext>
            </a:extLst>
          </p:cNvPr>
          <p:cNvCxnSpPr>
            <a:cxnSpLocks/>
          </p:cNvCxnSpPr>
          <p:nvPr/>
        </p:nvCxnSpPr>
        <p:spPr>
          <a:xfrm flipV="1">
            <a:off x="3382159" y="2231978"/>
            <a:ext cx="1850607" cy="2605487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직선 화살표 연결선 178">
            <a:extLst>
              <a:ext uri="{FF2B5EF4-FFF2-40B4-BE49-F238E27FC236}">
                <a16:creationId xmlns:a16="http://schemas.microsoft.com/office/drawing/2014/main" id="{E2681A4D-15B1-9D88-C079-6865C2D9C625}"/>
              </a:ext>
            </a:extLst>
          </p:cNvPr>
          <p:cNvCxnSpPr>
            <a:cxnSpLocks/>
            <a:stCxn id="202" idx="3"/>
            <a:endCxn id="169" idx="3"/>
          </p:cNvCxnSpPr>
          <p:nvPr/>
        </p:nvCxnSpPr>
        <p:spPr>
          <a:xfrm flipV="1">
            <a:off x="3382196" y="2124821"/>
            <a:ext cx="1736660" cy="1298042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0" name="그룹 179">
            <a:extLst>
              <a:ext uri="{FF2B5EF4-FFF2-40B4-BE49-F238E27FC236}">
                <a16:creationId xmlns:a16="http://schemas.microsoft.com/office/drawing/2014/main" id="{024FBE14-F300-10A7-DB40-69B5BF3D2D7B}"/>
              </a:ext>
            </a:extLst>
          </p:cNvPr>
          <p:cNvGrpSpPr/>
          <p:nvPr/>
        </p:nvGrpSpPr>
        <p:grpSpPr>
          <a:xfrm>
            <a:off x="1687908" y="1043367"/>
            <a:ext cx="1682803" cy="1208662"/>
            <a:chOff x="399685" y="293836"/>
            <a:chExt cx="1400175" cy="1353946"/>
          </a:xfrm>
        </p:grpSpPr>
        <p:sp>
          <p:nvSpPr>
            <p:cNvPr id="181" name="직사각형 180">
              <a:extLst>
                <a:ext uri="{FF2B5EF4-FFF2-40B4-BE49-F238E27FC236}">
                  <a16:creationId xmlns:a16="http://schemas.microsoft.com/office/drawing/2014/main" id="{B19CB056-8F87-B629-F926-C81C1E033D2F}"/>
                </a:ext>
              </a:extLst>
            </p:cNvPr>
            <p:cNvSpPr/>
            <p:nvPr/>
          </p:nvSpPr>
          <p:spPr>
            <a:xfrm>
              <a:off x="399685" y="522806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82" name="직사각형 181">
              <a:extLst>
                <a:ext uri="{FF2B5EF4-FFF2-40B4-BE49-F238E27FC236}">
                  <a16:creationId xmlns:a16="http://schemas.microsoft.com/office/drawing/2014/main" id="{6F663CF9-D0A1-BC93-4BBB-464983726FDD}"/>
                </a:ext>
              </a:extLst>
            </p:cNvPr>
            <p:cNvSpPr/>
            <p:nvPr/>
          </p:nvSpPr>
          <p:spPr>
            <a:xfrm>
              <a:off x="399685" y="917265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83" name="직사각형 182">
              <a:extLst>
                <a:ext uri="{FF2B5EF4-FFF2-40B4-BE49-F238E27FC236}">
                  <a16:creationId xmlns:a16="http://schemas.microsoft.com/office/drawing/2014/main" id="{0A8126FF-8D1C-53C1-E65C-8A526809333F}"/>
                </a:ext>
              </a:extLst>
            </p:cNvPr>
            <p:cNvSpPr/>
            <p:nvPr/>
          </p:nvSpPr>
          <p:spPr>
            <a:xfrm>
              <a:off x="399685" y="1311724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84" name="TextBox 90">
              <a:extLst>
                <a:ext uri="{FF2B5EF4-FFF2-40B4-BE49-F238E27FC236}">
                  <a16:creationId xmlns:a16="http://schemas.microsoft.com/office/drawing/2014/main" id="{771737DA-13F0-E068-0B95-542F96335DDE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588044"/>
              <a:ext cx="1014379" cy="217950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자기주도성</a:t>
              </a:r>
            </a:p>
          </p:txBody>
        </p:sp>
        <p:sp>
          <p:nvSpPr>
            <p:cNvPr id="185" name="TextBox 103">
              <a:extLst>
                <a:ext uri="{FF2B5EF4-FFF2-40B4-BE49-F238E27FC236}">
                  <a16:creationId xmlns:a16="http://schemas.microsoft.com/office/drawing/2014/main" id="{A102B1B2-16B3-D86D-696B-67DE0047D778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997457"/>
              <a:ext cx="1014379" cy="17916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자기혁신성</a:t>
              </a:r>
            </a:p>
          </p:txBody>
        </p:sp>
        <p:sp>
          <p:nvSpPr>
            <p:cNvPr id="186" name="TextBox 104">
              <a:extLst>
                <a:ext uri="{FF2B5EF4-FFF2-40B4-BE49-F238E27FC236}">
                  <a16:creationId xmlns:a16="http://schemas.microsoft.com/office/drawing/2014/main" id="{A39E371C-CE57-6367-E5AD-0E22872F70A7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1365224"/>
              <a:ext cx="1014379" cy="217950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사회적영향</a:t>
              </a:r>
            </a:p>
          </p:txBody>
        </p:sp>
        <p:sp>
          <p:nvSpPr>
            <p:cNvPr id="187" name="TextBox 105">
              <a:extLst>
                <a:ext uri="{FF2B5EF4-FFF2-40B4-BE49-F238E27FC236}">
                  <a16:creationId xmlns:a16="http://schemas.microsoft.com/office/drawing/2014/main" id="{C3FFF0AB-F974-0EA1-07F3-C6FD53FA12C0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93836"/>
              <a:ext cx="1014379" cy="21378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000" spc="-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임직원의 특성</a:t>
              </a:r>
              <a:endParaRPr lang="ko-KR" alt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</p:grpSp>
      <p:grpSp>
        <p:nvGrpSpPr>
          <p:cNvPr id="188" name="그룹 187">
            <a:extLst>
              <a:ext uri="{FF2B5EF4-FFF2-40B4-BE49-F238E27FC236}">
                <a16:creationId xmlns:a16="http://schemas.microsoft.com/office/drawing/2014/main" id="{00D9C658-19E3-AF68-0CE5-5977DC325752}"/>
              </a:ext>
            </a:extLst>
          </p:cNvPr>
          <p:cNvGrpSpPr/>
          <p:nvPr/>
        </p:nvGrpSpPr>
        <p:grpSpPr>
          <a:xfrm>
            <a:off x="1687908" y="3768798"/>
            <a:ext cx="1682803" cy="1225403"/>
            <a:chOff x="399685" y="1889772"/>
            <a:chExt cx="1400175" cy="1361376"/>
          </a:xfrm>
        </p:grpSpPr>
        <p:sp>
          <p:nvSpPr>
            <p:cNvPr id="189" name="직사각형 188">
              <a:extLst>
                <a:ext uri="{FF2B5EF4-FFF2-40B4-BE49-F238E27FC236}">
                  <a16:creationId xmlns:a16="http://schemas.microsoft.com/office/drawing/2014/main" id="{172CBD94-3B0D-442B-AA6E-D9495B846F6B}"/>
                </a:ext>
              </a:extLst>
            </p:cNvPr>
            <p:cNvSpPr/>
            <p:nvPr/>
          </p:nvSpPr>
          <p:spPr>
            <a:xfrm>
              <a:off x="399685" y="2123919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90" name="직사각형 189">
              <a:extLst>
                <a:ext uri="{FF2B5EF4-FFF2-40B4-BE49-F238E27FC236}">
                  <a16:creationId xmlns:a16="http://schemas.microsoft.com/office/drawing/2014/main" id="{B4DC9841-79E0-DE1C-D4C8-0257F0160A02}"/>
                </a:ext>
              </a:extLst>
            </p:cNvPr>
            <p:cNvSpPr/>
            <p:nvPr/>
          </p:nvSpPr>
          <p:spPr>
            <a:xfrm>
              <a:off x="399685" y="2518007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91" name="TextBox 102">
              <a:extLst>
                <a:ext uri="{FF2B5EF4-FFF2-40B4-BE49-F238E27FC236}">
                  <a16:creationId xmlns:a16="http://schemas.microsoft.com/office/drawing/2014/main" id="{2610352A-E431-4CB4-F46F-82F3758BC539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181707"/>
              <a:ext cx="1014379" cy="21667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효과성</a:t>
              </a:r>
            </a:p>
          </p:txBody>
        </p:sp>
        <p:sp>
          <p:nvSpPr>
            <p:cNvPr id="192" name="TextBox 106">
              <a:extLst>
                <a:ext uri="{FF2B5EF4-FFF2-40B4-BE49-F238E27FC236}">
                  <a16:creationId xmlns:a16="http://schemas.microsoft.com/office/drawing/2014/main" id="{D3E70502-B41E-A147-AA8A-18F987A0380B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576707"/>
              <a:ext cx="1014379" cy="21667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몰입감</a:t>
              </a:r>
            </a:p>
          </p:txBody>
        </p:sp>
        <p:sp>
          <p:nvSpPr>
            <p:cNvPr id="193" name="TextBox 220">
              <a:extLst>
                <a:ext uri="{FF2B5EF4-FFF2-40B4-BE49-F238E27FC236}">
                  <a16:creationId xmlns:a16="http://schemas.microsoft.com/office/drawing/2014/main" id="{5FC2F6C6-6D5D-F40F-F7DB-BF7308147A25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1889772"/>
              <a:ext cx="1014379" cy="212019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en-US" altLang="ko-KR" sz="1000" spc="-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ChatGPT</a:t>
              </a:r>
              <a:r>
                <a:rPr lang="ko-KR" altLang="en-US" sz="1000" spc="-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특성</a:t>
              </a:r>
              <a:endParaRPr lang="ko-KR" alt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194" name="직사각형 193">
              <a:extLst>
                <a:ext uri="{FF2B5EF4-FFF2-40B4-BE49-F238E27FC236}">
                  <a16:creationId xmlns:a16="http://schemas.microsoft.com/office/drawing/2014/main" id="{BED6C929-3862-9295-DC23-7AF807A851BF}"/>
                </a:ext>
              </a:extLst>
            </p:cNvPr>
            <p:cNvSpPr/>
            <p:nvPr/>
          </p:nvSpPr>
          <p:spPr>
            <a:xfrm>
              <a:off x="399685" y="2915090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95" name="TextBox 106">
              <a:extLst>
                <a:ext uri="{FF2B5EF4-FFF2-40B4-BE49-F238E27FC236}">
                  <a16:creationId xmlns:a16="http://schemas.microsoft.com/office/drawing/2014/main" id="{943A86A4-40AF-77AC-E81F-1971069E013B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973790"/>
              <a:ext cx="1014379" cy="21667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개인화</a:t>
              </a:r>
            </a:p>
          </p:txBody>
        </p:sp>
      </p:grpSp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58624ACE-0EFB-2B75-0B00-3736742B51A7}"/>
              </a:ext>
            </a:extLst>
          </p:cNvPr>
          <p:cNvGrpSpPr/>
          <p:nvPr/>
        </p:nvGrpSpPr>
        <p:grpSpPr>
          <a:xfrm>
            <a:off x="1687908" y="2353198"/>
            <a:ext cx="1694288" cy="1220558"/>
            <a:chOff x="399685" y="3501179"/>
            <a:chExt cx="1409700" cy="1359175"/>
          </a:xfrm>
        </p:grpSpPr>
        <p:sp>
          <p:nvSpPr>
            <p:cNvPr id="197" name="직사각형 196">
              <a:extLst>
                <a:ext uri="{FF2B5EF4-FFF2-40B4-BE49-F238E27FC236}">
                  <a16:creationId xmlns:a16="http://schemas.microsoft.com/office/drawing/2014/main" id="{3B740AA3-B525-0932-13B1-B50FAC09A06F}"/>
                </a:ext>
              </a:extLst>
            </p:cNvPr>
            <p:cNvSpPr/>
            <p:nvPr/>
          </p:nvSpPr>
          <p:spPr>
            <a:xfrm>
              <a:off x="399685" y="3725460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98" name="직사각형 197">
              <a:extLst>
                <a:ext uri="{FF2B5EF4-FFF2-40B4-BE49-F238E27FC236}">
                  <a16:creationId xmlns:a16="http://schemas.microsoft.com/office/drawing/2014/main" id="{09432865-CE4E-34F8-7076-24F602089AA0}"/>
                </a:ext>
              </a:extLst>
            </p:cNvPr>
            <p:cNvSpPr/>
            <p:nvPr/>
          </p:nvSpPr>
          <p:spPr>
            <a:xfrm>
              <a:off x="399685" y="4119702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093C166-812C-15E8-7281-6796E168FF6E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3776302"/>
              <a:ext cx="1014379" cy="21662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정보품질</a:t>
              </a:r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067063F5-449B-C8D1-D6B3-13DE121F34E6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4180247"/>
              <a:ext cx="1014379" cy="21662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보안신뢰</a:t>
              </a:r>
            </a:p>
          </p:txBody>
        </p:sp>
        <p:sp>
          <p:nvSpPr>
            <p:cNvPr id="201" name="TextBox 221">
              <a:extLst>
                <a:ext uri="{FF2B5EF4-FFF2-40B4-BE49-F238E27FC236}">
                  <a16:creationId xmlns:a16="http://schemas.microsoft.com/office/drawing/2014/main" id="{249B00A7-3951-B682-03F4-6D10E3C54FAC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3501179"/>
              <a:ext cx="1014379" cy="21251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00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기업교육 특성</a:t>
              </a:r>
            </a:p>
          </p:txBody>
        </p:sp>
        <p:sp>
          <p:nvSpPr>
            <p:cNvPr id="202" name="직사각형 201">
              <a:extLst>
                <a:ext uri="{FF2B5EF4-FFF2-40B4-BE49-F238E27FC236}">
                  <a16:creationId xmlns:a16="http://schemas.microsoft.com/office/drawing/2014/main" id="{9C550721-1A68-2D9D-127F-40F8DA5ACEBE}"/>
                </a:ext>
              </a:extLst>
            </p:cNvPr>
            <p:cNvSpPr/>
            <p:nvPr/>
          </p:nvSpPr>
          <p:spPr>
            <a:xfrm>
              <a:off x="409210" y="4524296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203" name="TextBox 108">
              <a:extLst>
                <a:ext uri="{FF2B5EF4-FFF2-40B4-BE49-F238E27FC236}">
                  <a16:creationId xmlns:a16="http://schemas.microsoft.com/office/drawing/2014/main" id="{0CB4C885-3955-511D-8E93-9280FC284B06}"/>
                </a:ext>
              </a:extLst>
            </p:cNvPr>
            <p:cNvSpPr txBox="1">
              <a:spLocks/>
            </p:cNvSpPr>
            <p:nvPr/>
          </p:nvSpPr>
          <p:spPr>
            <a:xfrm>
              <a:off x="595163" y="4584845"/>
              <a:ext cx="1014379" cy="21662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접근환경</a:t>
              </a:r>
            </a:p>
          </p:txBody>
        </p:sp>
      </p:grpSp>
      <p:cxnSp>
        <p:nvCxnSpPr>
          <p:cNvPr id="204" name="직선 화살표 연결선 203">
            <a:extLst>
              <a:ext uri="{FF2B5EF4-FFF2-40B4-BE49-F238E27FC236}">
                <a16:creationId xmlns:a16="http://schemas.microsoft.com/office/drawing/2014/main" id="{C50C8917-AED0-C781-9399-E017ABD485ED}"/>
              </a:ext>
            </a:extLst>
          </p:cNvPr>
          <p:cNvCxnSpPr>
            <a:cxnSpLocks/>
            <a:endCxn id="167" idx="0"/>
          </p:cNvCxnSpPr>
          <p:nvPr/>
        </p:nvCxnSpPr>
        <p:spPr>
          <a:xfrm>
            <a:off x="5581736" y="1639470"/>
            <a:ext cx="385" cy="1842216"/>
          </a:xfrm>
          <a:prstGeom prst="straightConnector1">
            <a:avLst/>
          </a:prstGeom>
          <a:solidFill>
            <a:schemeClr val="bg1"/>
          </a:solidFill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TextBox 8">
            <a:extLst>
              <a:ext uri="{FF2B5EF4-FFF2-40B4-BE49-F238E27FC236}">
                <a16:creationId xmlns:a16="http://schemas.microsoft.com/office/drawing/2014/main" id="{0D9E6689-CC5B-DF1B-34A1-FABC23659771}"/>
              </a:ext>
            </a:extLst>
          </p:cNvPr>
          <p:cNvSpPr txBox="1">
            <a:spLocks/>
          </p:cNvSpPr>
          <p:nvPr/>
        </p:nvSpPr>
        <p:spPr>
          <a:xfrm>
            <a:off x="4953842" y="3741817"/>
            <a:ext cx="1217645" cy="373187"/>
          </a:xfrm>
          <a:prstGeom prst="rect">
            <a:avLst/>
          </a:prstGeom>
          <a:noFill/>
        </p:spPr>
        <p:txBody>
          <a:bodyPr wrap="square" lIns="0" tIns="0" rIns="0" bIns="0" anchor="ctr" anchorCtr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defTabSz="914400" latinLnBrk="1">
              <a:defRPr/>
            </a:pPr>
            <a:r>
              <a: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지각된</a:t>
            </a:r>
            <a:endParaRPr lang="en-US" altLang="ko-KR" sz="1400" spc="-5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1"/>
              </a:gradFill>
              <a:latin typeface="나눔스퀘어 Bold" panose="020B0600000101010101" pitchFamily="50" charset="-127"/>
              <a:ea typeface="나눔스퀘어 Bold" panose="020B0600000101010101" pitchFamily="50" charset="-127"/>
              <a:cs typeface="맑은 고딕 Semilight" panose="020B0502040204020203" pitchFamily="50" charset="-127"/>
            </a:endParaRPr>
          </a:p>
          <a:p>
            <a:pPr algn="ctr" defTabSz="914400" latinLnBrk="1">
              <a:defRPr/>
            </a:pPr>
            <a:r>
              <a: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용이성</a:t>
            </a:r>
          </a:p>
        </p:txBody>
      </p:sp>
      <p:grpSp>
        <p:nvGrpSpPr>
          <p:cNvPr id="207" name="그룹 206">
            <a:extLst>
              <a:ext uri="{FF2B5EF4-FFF2-40B4-BE49-F238E27FC236}">
                <a16:creationId xmlns:a16="http://schemas.microsoft.com/office/drawing/2014/main" id="{F02CF8E7-478C-76AB-9D4B-06612953EE24}"/>
              </a:ext>
            </a:extLst>
          </p:cNvPr>
          <p:cNvGrpSpPr/>
          <p:nvPr/>
        </p:nvGrpSpPr>
        <p:grpSpPr>
          <a:xfrm>
            <a:off x="6212128" y="1822635"/>
            <a:ext cx="4854363" cy="2082128"/>
            <a:chOff x="6487732" y="2402977"/>
            <a:chExt cx="5803416" cy="2489193"/>
          </a:xfrm>
        </p:grpSpPr>
        <p:cxnSp>
          <p:nvCxnSpPr>
            <p:cNvPr id="208" name="직선 화살표 연결선 207">
              <a:extLst>
                <a:ext uri="{FF2B5EF4-FFF2-40B4-BE49-F238E27FC236}">
                  <a16:creationId xmlns:a16="http://schemas.microsoft.com/office/drawing/2014/main" id="{2B6E16BA-873C-D99E-61E6-E770589350E4}"/>
                </a:ext>
              </a:extLst>
            </p:cNvPr>
            <p:cNvCxnSpPr>
              <a:cxnSpLocks/>
              <a:stCxn id="167" idx="6"/>
              <a:endCxn id="215" idx="2"/>
            </p:cNvCxnSpPr>
            <p:nvPr/>
          </p:nvCxnSpPr>
          <p:spPr>
            <a:xfrm flipV="1">
              <a:off x="6500186" y="3852318"/>
              <a:ext cx="4005850" cy="1039852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직선 화살표 연결선 208">
              <a:extLst>
                <a:ext uri="{FF2B5EF4-FFF2-40B4-BE49-F238E27FC236}">
                  <a16:creationId xmlns:a16="http://schemas.microsoft.com/office/drawing/2014/main" id="{B81AEC72-FEF3-FBDC-D596-5541010E7976}"/>
                </a:ext>
              </a:extLst>
            </p:cNvPr>
            <p:cNvCxnSpPr>
              <a:cxnSpLocks/>
              <a:stCxn id="169" idx="6"/>
              <a:endCxn id="211" idx="1"/>
            </p:cNvCxnSpPr>
            <p:nvPr/>
          </p:nvCxnSpPr>
          <p:spPr>
            <a:xfrm>
              <a:off x="6487732" y="2402977"/>
              <a:ext cx="1069432" cy="1064633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0" name="그룹 209">
              <a:extLst>
                <a:ext uri="{FF2B5EF4-FFF2-40B4-BE49-F238E27FC236}">
                  <a16:creationId xmlns:a16="http://schemas.microsoft.com/office/drawing/2014/main" id="{FF5CC635-5F1C-1F77-6CD9-86C9B8ABDBAD}"/>
                </a:ext>
              </a:extLst>
            </p:cNvPr>
            <p:cNvGrpSpPr/>
            <p:nvPr/>
          </p:nvGrpSpPr>
          <p:grpSpPr>
            <a:xfrm>
              <a:off x="10506035" y="3388579"/>
              <a:ext cx="1785113" cy="927480"/>
              <a:chOff x="6259788" y="2439618"/>
              <a:chExt cx="1066800" cy="1257213"/>
            </a:xfrm>
          </p:grpSpPr>
          <p:sp>
            <p:nvSpPr>
              <p:cNvPr id="215" name="타원 214">
                <a:extLst>
                  <a:ext uri="{FF2B5EF4-FFF2-40B4-BE49-F238E27FC236}">
                    <a16:creationId xmlns:a16="http://schemas.microsoft.com/office/drawing/2014/main" id="{23FCE3EF-FB25-CE03-03AE-9C164F85AA04}"/>
                  </a:ext>
                </a:extLst>
              </p:cNvPr>
              <p:cNvSpPr/>
              <p:nvPr/>
            </p:nvSpPr>
            <p:spPr>
              <a:xfrm>
                <a:off x="6259788" y="2439618"/>
                <a:ext cx="1066800" cy="1257213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216" name="TextBox 215">
                <a:extLst>
                  <a:ext uri="{FF2B5EF4-FFF2-40B4-BE49-F238E27FC236}">
                    <a16:creationId xmlns:a16="http://schemas.microsoft.com/office/drawing/2014/main" id="{9B3E3CF5-FEDB-A18B-8C32-C9C66F36BB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79168" y="2684729"/>
                <a:ext cx="1014379" cy="87345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en-US" altLang="ko-KR" sz="1400" b="1" spc="-15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AI </a:t>
                </a:r>
                <a:r>
                  <a:rPr lang="en-US" altLang="ko-KR" sz="1400" b="1" spc="-150" dirty="0" err="1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Tuter</a:t>
                </a:r>
                <a:r>
                  <a:rPr lang="en-US" altLang="ko-KR" sz="1400" b="1" spc="-15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 </a:t>
                </a:r>
                <a:r>
                  <a:rPr lang="ko-KR" altLang="en-US" sz="1400" b="1" spc="-15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과정</a:t>
                </a:r>
                <a:endParaRPr lang="en-US" altLang="ko-KR" sz="1400" b="1" spc="-1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  <a:p>
                <a:pPr algn="ctr" defTabSz="914400" latinLnBrk="1">
                  <a:defRPr/>
                </a:pPr>
                <a:r>
                  <a:rPr lang="ko-KR" altLang="en-US" sz="1400" b="1" spc="-15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신청 의도</a:t>
                </a:r>
              </a:p>
            </p:txBody>
          </p:sp>
        </p:grpSp>
        <p:sp>
          <p:nvSpPr>
            <p:cNvPr id="211" name="타원 210">
              <a:extLst>
                <a:ext uri="{FF2B5EF4-FFF2-40B4-BE49-F238E27FC236}">
                  <a16:creationId xmlns:a16="http://schemas.microsoft.com/office/drawing/2014/main" id="{25EDF9C5-9D8E-AAA6-9465-C3CE9B814278}"/>
                </a:ext>
              </a:extLst>
            </p:cNvPr>
            <p:cNvSpPr/>
            <p:nvPr/>
          </p:nvSpPr>
          <p:spPr>
            <a:xfrm>
              <a:off x="7354854" y="3316670"/>
              <a:ext cx="1381462" cy="1030683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212" name="TextBox 189">
              <a:extLst>
                <a:ext uri="{FF2B5EF4-FFF2-40B4-BE49-F238E27FC236}">
                  <a16:creationId xmlns:a16="http://schemas.microsoft.com/office/drawing/2014/main" id="{B73B3D01-77D5-3E81-E129-7065CF9CF834}"/>
                </a:ext>
              </a:extLst>
            </p:cNvPr>
            <p:cNvSpPr txBox="1">
              <a:spLocks/>
            </p:cNvSpPr>
            <p:nvPr/>
          </p:nvSpPr>
          <p:spPr>
            <a:xfrm>
              <a:off x="7402775" y="3729945"/>
              <a:ext cx="1316206" cy="215444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만족</a:t>
              </a:r>
            </a:p>
          </p:txBody>
        </p:sp>
        <p:cxnSp>
          <p:nvCxnSpPr>
            <p:cNvPr id="213" name="직선 화살표 연결선 212">
              <a:extLst>
                <a:ext uri="{FF2B5EF4-FFF2-40B4-BE49-F238E27FC236}">
                  <a16:creationId xmlns:a16="http://schemas.microsoft.com/office/drawing/2014/main" id="{3EA3702D-287D-9AA3-A005-C910AD9CFF48}"/>
                </a:ext>
              </a:extLst>
            </p:cNvPr>
            <p:cNvCxnSpPr>
              <a:cxnSpLocks/>
              <a:stCxn id="167" idx="6"/>
              <a:endCxn id="211" idx="3"/>
            </p:cNvCxnSpPr>
            <p:nvPr/>
          </p:nvCxnSpPr>
          <p:spPr>
            <a:xfrm flipV="1">
              <a:off x="6500186" y="4196413"/>
              <a:ext cx="1056978" cy="695757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직선 화살표 연결선 213">
              <a:extLst>
                <a:ext uri="{FF2B5EF4-FFF2-40B4-BE49-F238E27FC236}">
                  <a16:creationId xmlns:a16="http://schemas.microsoft.com/office/drawing/2014/main" id="{7A78116B-493D-4FCC-4D9F-831E6C3C1D99}"/>
                </a:ext>
              </a:extLst>
            </p:cNvPr>
            <p:cNvCxnSpPr>
              <a:cxnSpLocks/>
              <a:stCxn id="211" idx="6"/>
              <a:endCxn id="215" idx="2"/>
            </p:cNvCxnSpPr>
            <p:nvPr/>
          </p:nvCxnSpPr>
          <p:spPr>
            <a:xfrm>
              <a:off x="8736317" y="3832012"/>
              <a:ext cx="1769718" cy="20306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7" name="직선 화살표 연결선 216">
            <a:extLst>
              <a:ext uri="{FF2B5EF4-FFF2-40B4-BE49-F238E27FC236}">
                <a16:creationId xmlns:a16="http://schemas.microsoft.com/office/drawing/2014/main" id="{5BE2CF47-9EB1-F664-CDD0-1A99FDDBCACC}"/>
              </a:ext>
            </a:extLst>
          </p:cNvPr>
          <p:cNvCxnSpPr>
            <a:cxnSpLocks/>
          </p:cNvCxnSpPr>
          <p:nvPr/>
        </p:nvCxnSpPr>
        <p:spPr>
          <a:xfrm>
            <a:off x="9402600" y="1709449"/>
            <a:ext cx="0" cy="132390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화살표 연결선 217">
            <a:extLst>
              <a:ext uri="{FF2B5EF4-FFF2-40B4-BE49-F238E27FC236}">
                <a16:creationId xmlns:a16="http://schemas.microsoft.com/office/drawing/2014/main" id="{1FA837F4-2C2D-171F-724C-A66B4549C9E6}"/>
              </a:ext>
            </a:extLst>
          </p:cNvPr>
          <p:cNvCxnSpPr>
            <a:cxnSpLocks/>
          </p:cNvCxnSpPr>
          <p:nvPr/>
        </p:nvCxnSpPr>
        <p:spPr>
          <a:xfrm>
            <a:off x="8783475" y="1775542"/>
            <a:ext cx="0" cy="156176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0" name="그룹 219">
            <a:extLst>
              <a:ext uri="{FF2B5EF4-FFF2-40B4-BE49-F238E27FC236}">
                <a16:creationId xmlns:a16="http://schemas.microsoft.com/office/drawing/2014/main" id="{B12EF05F-BAFB-C211-8FEF-4528B35D8B9F}"/>
              </a:ext>
            </a:extLst>
          </p:cNvPr>
          <p:cNvGrpSpPr/>
          <p:nvPr/>
        </p:nvGrpSpPr>
        <p:grpSpPr>
          <a:xfrm>
            <a:off x="8335875" y="4226795"/>
            <a:ext cx="1381463" cy="1030683"/>
            <a:chOff x="6410508" y="4522238"/>
            <a:chExt cx="1381463" cy="1030683"/>
          </a:xfrm>
        </p:grpSpPr>
        <p:sp>
          <p:nvSpPr>
            <p:cNvPr id="221" name="타원 220">
              <a:extLst>
                <a:ext uri="{FF2B5EF4-FFF2-40B4-BE49-F238E27FC236}">
                  <a16:creationId xmlns:a16="http://schemas.microsoft.com/office/drawing/2014/main" id="{1C189E01-016E-E560-B3BA-8E6286FC3880}"/>
                </a:ext>
              </a:extLst>
            </p:cNvPr>
            <p:cNvSpPr/>
            <p:nvPr/>
          </p:nvSpPr>
          <p:spPr>
            <a:xfrm>
              <a:off x="6410508" y="4522238"/>
              <a:ext cx="1381463" cy="1030683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222" name="TextBox 189">
              <a:extLst>
                <a:ext uri="{FF2B5EF4-FFF2-40B4-BE49-F238E27FC236}">
                  <a16:creationId xmlns:a16="http://schemas.microsoft.com/office/drawing/2014/main" id="{EEA85912-62DC-0722-E96E-F31313FCB965}"/>
                </a:ext>
              </a:extLst>
            </p:cNvPr>
            <p:cNvSpPr txBox="1">
              <a:spLocks/>
            </p:cNvSpPr>
            <p:nvPr/>
          </p:nvSpPr>
          <p:spPr>
            <a:xfrm>
              <a:off x="6443136" y="4986235"/>
              <a:ext cx="1316206" cy="215444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태도</a:t>
              </a:r>
            </a:p>
          </p:txBody>
        </p:sp>
      </p:grpSp>
      <p:sp>
        <p:nvSpPr>
          <p:cNvPr id="223" name="TextBox 189">
            <a:extLst>
              <a:ext uri="{FF2B5EF4-FFF2-40B4-BE49-F238E27FC236}">
                <a16:creationId xmlns:a16="http://schemas.microsoft.com/office/drawing/2014/main" id="{1E3A5A4C-649A-C1D6-5B2E-9A0E65470280}"/>
              </a:ext>
            </a:extLst>
          </p:cNvPr>
          <p:cNvSpPr txBox="1">
            <a:spLocks/>
          </p:cNvSpPr>
          <p:nvPr/>
        </p:nvSpPr>
        <p:spPr>
          <a:xfrm>
            <a:off x="8379097" y="5616377"/>
            <a:ext cx="1316206" cy="553998"/>
          </a:xfrm>
          <a:prstGeom prst="rect">
            <a:avLst/>
          </a:prstGeom>
          <a:noFill/>
        </p:spPr>
        <p:txBody>
          <a:bodyPr wrap="square" lIns="0" tIns="0" rIns="0" bIns="0" anchor="ctr" anchorCtr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defTabSz="914400" latinLnBrk="1">
              <a:defRPr/>
            </a:pPr>
            <a:r>
              <a: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지각된 위험성</a:t>
            </a:r>
            <a:r>
              <a:rPr lang="en-US" altLang="ko-KR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*</a:t>
            </a:r>
          </a:p>
          <a:p>
            <a:pPr algn="ctr" defTabSz="914400" latinLnBrk="1">
              <a:defRPr/>
            </a:pPr>
            <a:r>
              <a:rPr lang="en-US" altLang="ko-KR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(*</a:t>
            </a:r>
            <a:r>
              <a:rPr lang="ko-KR" altLang="en-US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기존모델의 기업서비스 특성과 유사</a:t>
            </a:r>
            <a:r>
              <a:rPr lang="en-US" altLang="ko-KR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)</a:t>
            </a:r>
            <a:endParaRPr lang="en-US" altLang="ko-KR" sz="1400" spc="-5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1"/>
              </a:gradFill>
              <a:latin typeface="나눔스퀘어 Bold" panose="020B0600000101010101" pitchFamily="50" charset="-127"/>
              <a:ea typeface="나눔스퀘어 Bold" panose="020B0600000101010101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224" name="직선 화살표 연결선 223">
            <a:extLst>
              <a:ext uri="{FF2B5EF4-FFF2-40B4-BE49-F238E27FC236}">
                <a16:creationId xmlns:a16="http://schemas.microsoft.com/office/drawing/2014/main" id="{F49598B5-60BA-26DA-6D62-2654D65C90EB}"/>
              </a:ext>
            </a:extLst>
          </p:cNvPr>
          <p:cNvCxnSpPr>
            <a:cxnSpLocks/>
            <a:endCxn id="221" idx="2"/>
          </p:cNvCxnSpPr>
          <p:nvPr/>
        </p:nvCxnSpPr>
        <p:spPr>
          <a:xfrm>
            <a:off x="6222545" y="3998446"/>
            <a:ext cx="2113330" cy="743691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직선 화살표 연결선 224">
            <a:extLst>
              <a:ext uri="{FF2B5EF4-FFF2-40B4-BE49-F238E27FC236}">
                <a16:creationId xmlns:a16="http://schemas.microsoft.com/office/drawing/2014/main" id="{E081618B-6349-A13D-D8A7-FEE590443E25}"/>
              </a:ext>
            </a:extLst>
          </p:cNvPr>
          <p:cNvCxnSpPr>
            <a:cxnSpLocks/>
            <a:stCxn id="221" idx="7"/>
          </p:cNvCxnSpPr>
          <p:nvPr/>
        </p:nvCxnSpPr>
        <p:spPr>
          <a:xfrm flipV="1">
            <a:off x="9515027" y="3449041"/>
            <a:ext cx="698701" cy="928694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직선 화살표 연결선 225">
            <a:extLst>
              <a:ext uri="{FF2B5EF4-FFF2-40B4-BE49-F238E27FC236}">
                <a16:creationId xmlns:a16="http://schemas.microsoft.com/office/drawing/2014/main" id="{E12251A8-7765-1DDA-C4A3-CFDCE9705FD0}"/>
              </a:ext>
            </a:extLst>
          </p:cNvPr>
          <p:cNvCxnSpPr>
            <a:cxnSpLocks/>
            <a:endCxn id="215" idx="4"/>
          </p:cNvCxnSpPr>
          <p:nvPr/>
        </p:nvCxnSpPr>
        <p:spPr>
          <a:xfrm flipV="1">
            <a:off x="9688915" y="3422864"/>
            <a:ext cx="630983" cy="2256684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직사각형 229">
            <a:extLst>
              <a:ext uri="{FF2B5EF4-FFF2-40B4-BE49-F238E27FC236}">
                <a16:creationId xmlns:a16="http://schemas.microsoft.com/office/drawing/2014/main" id="{26356E84-BDAA-66C2-61E8-8961705429EE}"/>
              </a:ext>
            </a:extLst>
          </p:cNvPr>
          <p:cNvSpPr/>
          <p:nvPr/>
        </p:nvSpPr>
        <p:spPr>
          <a:xfrm>
            <a:off x="8181496" y="2544040"/>
            <a:ext cx="3067633" cy="3971060"/>
          </a:xfrm>
          <a:prstGeom prst="rect">
            <a:avLst/>
          </a:prstGeom>
          <a:noFill/>
          <a:ln w="38100">
            <a:solidFill>
              <a:srgbClr val="6A7DF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5" name="직사각형 234">
            <a:extLst>
              <a:ext uri="{FF2B5EF4-FFF2-40B4-BE49-F238E27FC236}">
                <a16:creationId xmlns:a16="http://schemas.microsoft.com/office/drawing/2014/main" id="{9F9EFBE5-A471-694B-F24A-D29304B3BA23}"/>
              </a:ext>
            </a:extLst>
          </p:cNvPr>
          <p:cNvSpPr/>
          <p:nvPr/>
        </p:nvSpPr>
        <p:spPr>
          <a:xfrm>
            <a:off x="4656399" y="971381"/>
            <a:ext cx="6592730" cy="3431661"/>
          </a:xfrm>
          <a:prstGeom prst="rect">
            <a:avLst/>
          </a:prstGeom>
          <a:noFill/>
          <a:ln w="38100">
            <a:solidFill>
              <a:srgbClr val="C375F6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4BE2B0DA-9CC3-6FE4-E2E2-A37AB225E697}"/>
              </a:ext>
            </a:extLst>
          </p:cNvPr>
          <p:cNvSpPr txBox="1"/>
          <p:nvPr/>
        </p:nvSpPr>
        <p:spPr>
          <a:xfrm>
            <a:off x="292714" y="5496000"/>
            <a:ext cx="6933654" cy="10768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관련 연구</a:t>
            </a:r>
            <a:endParaRPr lang="en-US" altLang="ko-KR" sz="1600" dirty="0">
              <a:solidFill>
                <a:srgbClr val="0000A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합리적 행동이론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학습자 태도는 학습행동의도에 영향을 미침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박상철 외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2005;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김형준 외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2020)</a:t>
            </a:r>
          </a:p>
          <a:p>
            <a:pPr>
              <a:lnSpc>
                <a:spcPct val="150000"/>
              </a:lnSpc>
            </a:pP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확장된 계획행동이론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지각된 위험은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행동의도에 영향을 미침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이미혜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2016; </a:t>
            </a:r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엄세민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2022)</a:t>
            </a:r>
            <a:endParaRPr lang="ko-KR" altLang="en-US" sz="1400" spc="-50" dirty="0">
              <a:gradFill>
                <a:gsLst>
                  <a:gs pos="0">
                    <a:srgbClr val="000000"/>
                  </a:gs>
                  <a:gs pos="100000">
                    <a:srgbClr val="000000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DCC42F03-3B5F-C35E-38F4-1E2864F1C866}"/>
              </a:ext>
            </a:extLst>
          </p:cNvPr>
          <p:cNvSpPr txBox="1"/>
          <p:nvPr/>
        </p:nvSpPr>
        <p:spPr>
          <a:xfrm>
            <a:off x="9664457" y="5876723"/>
            <a:ext cx="1518841" cy="464423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>
              <a:lnSpc>
                <a:spcPct val="110000"/>
              </a:lnSpc>
              <a:defRPr kumimoji="1" sz="1400">
                <a:solidFill>
                  <a:srgbClr val="C375F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defRPr>
            </a:lvl1pPr>
          </a:lstStyle>
          <a:p>
            <a:pPr algn="r"/>
            <a:r>
              <a:rPr lang="ko-KR" altLang="en-US" dirty="0">
                <a:solidFill>
                  <a:srgbClr val="6A7DF1"/>
                </a:solidFill>
              </a:rPr>
              <a:t>확장된 </a:t>
            </a:r>
            <a:endParaRPr lang="en-US" altLang="ko-KR" dirty="0">
              <a:solidFill>
                <a:srgbClr val="6A7DF1"/>
              </a:solidFill>
            </a:endParaRPr>
          </a:p>
          <a:p>
            <a:pPr algn="r"/>
            <a:r>
              <a:rPr lang="ko-KR" altLang="en-US" dirty="0">
                <a:solidFill>
                  <a:srgbClr val="6A7DF1"/>
                </a:solidFill>
              </a:rPr>
              <a:t>계획행동이론 모형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775E24F6-0A9E-C0DC-528B-FDF2C834707F}"/>
              </a:ext>
            </a:extLst>
          </p:cNvPr>
          <p:cNvSpPr txBox="1"/>
          <p:nvPr/>
        </p:nvSpPr>
        <p:spPr>
          <a:xfrm>
            <a:off x="4573792" y="4484769"/>
            <a:ext cx="2743200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>
              <a:lnSpc>
                <a:spcPct val="110000"/>
              </a:lnSpc>
              <a:defRPr kumimoji="1" sz="140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defRPr>
            </a:lvl1pPr>
          </a:lstStyle>
          <a:p>
            <a:r>
              <a:rPr lang="ko-KR" altLang="en-US" dirty="0">
                <a:solidFill>
                  <a:srgbClr val="C375F6"/>
                </a:solidFill>
              </a:rPr>
              <a:t>후기수용모델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C1E4D197-FFC5-BB00-593F-EA8BAF0C0ECE}"/>
              </a:ext>
            </a:extLst>
          </p:cNvPr>
          <p:cNvSpPr/>
          <p:nvPr/>
        </p:nvSpPr>
        <p:spPr>
          <a:xfrm>
            <a:off x="6203340" y="1113228"/>
            <a:ext cx="4010388" cy="662314"/>
          </a:xfrm>
          <a:prstGeom prst="ellipse">
            <a:avLst/>
          </a:prstGeom>
          <a:noFill/>
          <a:ln>
            <a:solidFill>
              <a:srgbClr val="4472C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E5DD650-18AD-8D55-5FED-219C27966805}"/>
              </a:ext>
            </a:extLst>
          </p:cNvPr>
          <p:cNvSpPr/>
          <p:nvPr/>
        </p:nvSpPr>
        <p:spPr>
          <a:xfrm>
            <a:off x="2350332" y="1865900"/>
            <a:ext cx="2303162" cy="163677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화살표 정리</a:t>
            </a:r>
          </a:p>
        </p:txBody>
      </p:sp>
    </p:spTree>
    <p:extLst>
      <p:ext uri="{BB962C8B-B14F-4D97-AF65-F5344CB8AC3E}">
        <p14:creationId xmlns:p14="http://schemas.microsoft.com/office/powerpoint/2010/main" val="7439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D81DB-C0A4-7138-23EC-2876F7951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텍스트 개체 틀 2">
            <a:extLst>
              <a:ext uri="{FF2B5EF4-FFF2-40B4-BE49-F238E27FC236}">
                <a16:creationId xmlns:a16="http://schemas.microsoft.com/office/drawing/2014/main" id="{B4DE4E9C-D93F-C964-3CE5-5F7FDE4984E4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연구모형개선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연구모형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3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안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(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이론모형 융합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)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2CF1A7EE-EEB6-28ED-EE98-963FA8CBAC98}"/>
              </a:ext>
            </a:extLst>
          </p:cNvPr>
          <p:cNvCxnSpPr>
            <a:cxnSpLocks/>
            <a:stCxn id="7" idx="4"/>
            <a:endCxn id="35" idx="0"/>
          </p:cNvCxnSpPr>
          <p:nvPr/>
        </p:nvCxnSpPr>
        <p:spPr>
          <a:xfrm>
            <a:off x="6557674" y="2507220"/>
            <a:ext cx="7465" cy="488745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3AEDE838-83FC-7AB9-CEB3-5D0994A7AF5E}"/>
              </a:ext>
            </a:extLst>
          </p:cNvPr>
          <p:cNvSpPr/>
          <p:nvPr/>
        </p:nvSpPr>
        <p:spPr>
          <a:xfrm>
            <a:off x="3660569" y="3036267"/>
            <a:ext cx="1381463" cy="953211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4A0A537-82D5-C07A-7AFA-FFCB65C8E8D5}"/>
              </a:ext>
            </a:extLst>
          </p:cNvPr>
          <p:cNvGrpSpPr/>
          <p:nvPr/>
        </p:nvGrpSpPr>
        <p:grpSpPr>
          <a:xfrm>
            <a:off x="5866942" y="1476537"/>
            <a:ext cx="1381463" cy="1030683"/>
            <a:chOff x="3476236" y="1189976"/>
            <a:chExt cx="1062318" cy="1104339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63C4D22-B729-0A74-5702-32F1735A087D}"/>
                </a:ext>
              </a:extLst>
            </p:cNvPr>
            <p:cNvSpPr/>
            <p:nvPr/>
          </p:nvSpPr>
          <p:spPr>
            <a:xfrm>
              <a:off x="3476236" y="1189976"/>
              <a:ext cx="1062318" cy="110433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21DD0B0-B89C-B117-CF50-848B50B4ADA4}"/>
                </a:ext>
              </a:extLst>
            </p:cNvPr>
            <p:cNvSpPr txBox="1">
              <a:spLocks/>
            </p:cNvSpPr>
            <p:nvPr/>
          </p:nvSpPr>
          <p:spPr>
            <a:xfrm>
              <a:off x="3495286" y="1637701"/>
              <a:ext cx="1009897" cy="230840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지각된 유용성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D9E08-861E-2339-146F-EC20DABE429C}"/>
              </a:ext>
            </a:extLst>
          </p:cNvPr>
          <p:cNvGrpSpPr/>
          <p:nvPr/>
        </p:nvGrpSpPr>
        <p:grpSpPr>
          <a:xfrm>
            <a:off x="8290556" y="3045723"/>
            <a:ext cx="1785113" cy="927480"/>
            <a:chOff x="6259788" y="2694507"/>
            <a:chExt cx="1066800" cy="125721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5EC237F3-9449-76E3-4D6E-1DA9F3057D92}"/>
                </a:ext>
              </a:extLst>
            </p:cNvPr>
            <p:cNvSpPr/>
            <p:nvPr/>
          </p:nvSpPr>
          <p:spPr>
            <a:xfrm>
              <a:off x="6259788" y="2694507"/>
              <a:ext cx="1066800" cy="1257213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F02AC18-4248-39EE-F13D-99273F8C3200}"/>
                </a:ext>
              </a:extLst>
            </p:cNvPr>
            <p:cNvSpPr txBox="1">
              <a:spLocks/>
            </p:cNvSpPr>
            <p:nvPr/>
          </p:nvSpPr>
          <p:spPr>
            <a:xfrm>
              <a:off x="6279168" y="2859669"/>
              <a:ext cx="1014379" cy="873459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/>
            <a:p>
              <a:pPr algn="ctr" defTabSz="914400" latinLnBrk="1">
                <a:defRPr/>
              </a:pPr>
              <a:r>
                <a:rPr lang="en-US" altLang="ko-KR" sz="1400" b="1" spc="-1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AI </a:t>
              </a:r>
              <a:r>
                <a:rPr lang="en-US" altLang="ko-KR" sz="1400" b="1" spc="-150" dirty="0" err="1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Tuter</a:t>
              </a:r>
              <a:r>
                <a:rPr lang="en-US" altLang="ko-KR" sz="1400" b="1" spc="-1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 </a:t>
              </a:r>
              <a:r>
                <a:rPr lang="ko-KR" altLang="en-US" sz="1400" b="1" spc="-1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과정</a:t>
              </a:r>
              <a:endParaRPr lang="en-US" altLang="ko-KR" sz="1400" b="1" spc="-1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algn="ctr" defTabSz="914400" latinLnBrk="1">
                <a:defRPr/>
              </a:pPr>
              <a:r>
                <a:rPr lang="ko-KR" altLang="en-US" sz="1400" b="1" spc="-1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신청 의도</a:t>
              </a:r>
            </a:p>
          </p:txBody>
        </p:sp>
      </p:grp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9F58BE0-A383-AAC1-37CC-5F6B65C90F2C}"/>
              </a:ext>
            </a:extLst>
          </p:cNvPr>
          <p:cNvCxnSpPr>
            <a:cxnSpLocks/>
            <a:endCxn id="36" idx="1"/>
          </p:cNvCxnSpPr>
          <p:nvPr/>
        </p:nvCxnSpPr>
        <p:spPr>
          <a:xfrm>
            <a:off x="2854334" y="1504352"/>
            <a:ext cx="769308" cy="1951899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70D1FE7-E0A5-D0C5-A74F-A397D67F410D}"/>
              </a:ext>
            </a:extLst>
          </p:cNvPr>
          <p:cNvCxnSpPr>
            <a:cxnSpLocks/>
            <a:endCxn id="36" idx="1"/>
          </p:cNvCxnSpPr>
          <p:nvPr/>
        </p:nvCxnSpPr>
        <p:spPr>
          <a:xfrm>
            <a:off x="2854334" y="2353611"/>
            <a:ext cx="769308" cy="1102640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6CE79851-F2AB-0067-97F9-F871ED312322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2854334" y="3456251"/>
            <a:ext cx="769308" cy="2144997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CD5C9F83-9CB5-D541-C17E-F26552CDAEFF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2854334" y="3456251"/>
            <a:ext cx="769308" cy="1713988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12195DBC-3C5B-9F8C-533E-A3ACD27641DE}"/>
              </a:ext>
            </a:extLst>
          </p:cNvPr>
          <p:cNvCxnSpPr>
            <a:cxnSpLocks/>
            <a:endCxn id="36" idx="1"/>
          </p:cNvCxnSpPr>
          <p:nvPr/>
        </p:nvCxnSpPr>
        <p:spPr>
          <a:xfrm>
            <a:off x="2854334" y="1928981"/>
            <a:ext cx="769308" cy="1527270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12A2C96A-9AE5-79AA-3023-DBBB347F2336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2854334" y="3456251"/>
            <a:ext cx="769308" cy="1286230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F67B1E2-9912-F5D5-BBDD-8FCC57FF3D3A}"/>
              </a:ext>
            </a:extLst>
          </p:cNvPr>
          <p:cNvCxnSpPr>
            <a:cxnSpLocks/>
            <a:stCxn id="5" idx="7"/>
            <a:endCxn id="8" idx="1"/>
          </p:cNvCxnSpPr>
          <p:nvPr/>
        </p:nvCxnSpPr>
        <p:spPr>
          <a:xfrm flipV="1">
            <a:off x="4839721" y="2002122"/>
            <a:ext cx="1051994" cy="1173740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타원 34">
            <a:extLst>
              <a:ext uri="{FF2B5EF4-FFF2-40B4-BE49-F238E27FC236}">
                <a16:creationId xmlns:a16="http://schemas.microsoft.com/office/drawing/2014/main" id="{3AC296CF-162D-7C2B-8BC4-7FF0C45D49AB}"/>
              </a:ext>
            </a:extLst>
          </p:cNvPr>
          <p:cNvSpPr/>
          <p:nvPr/>
        </p:nvSpPr>
        <p:spPr>
          <a:xfrm>
            <a:off x="5874407" y="2995965"/>
            <a:ext cx="1381463" cy="1030683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sp>
        <p:nvSpPr>
          <p:cNvPr id="36" name="TextBox 8">
            <a:extLst>
              <a:ext uri="{FF2B5EF4-FFF2-40B4-BE49-F238E27FC236}">
                <a16:creationId xmlns:a16="http://schemas.microsoft.com/office/drawing/2014/main" id="{434393D5-04D2-25DB-9436-CB9B34BC0C6B}"/>
              </a:ext>
            </a:extLst>
          </p:cNvPr>
          <p:cNvSpPr txBox="1">
            <a:spLocks/>
          </p:cNvSpPr>
          <p:nvPr/>
        </p:nvSpPr>
        <p:spPr>
          <a:xfrm>
            <a:off x="3623642" y="3348529"/>
            <a:ext cx="1313293" cy="215444"/>
          </a:xfrm>
          <a:prstGeom prst="rect">
            <a:avLst/>
          </a:prstGeom>
          <a:noFill/>
        </p:spPr>
        <p:txBody>
          <a:bodyPr wrap="square" lIns="0" tIns="0" rIns="0" bIns="0" anchor="ctr" anchorCtr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defTabSz="914400" latinLnBrk="1">
              <a:defRPr/>
            </a:pPr>
            <a:r>
              <a: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기대일치</a:t>
            </a:r>
            <a:endParaRPr lang="en-US" altLang="ko-KR" sz="1400" spc="-5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1"/>
              </a:gradFill>
              <a:latin typeface="나눔스퀘어 Bold" panose="020B0600000101010101" pitchFamily="50" charset="-127"/>
              <a:ea typeface="나눔스퀘어 Bold" panose="020B060000010101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37" name="TextBox 189">
            <a:extLst>
              <a:ext uri="{FF2B5EF4-FFF2-40B4-BE49-F238E27FC236}">
                <a16:creationId xmlns:a16="http://schemas.microsoft.com/office/drawing/2014/main" id="{E61950EA-53C3-8C16-B280-D1BF5A87E7BA}"/>
              </a:ext>
            </a:extLst>
          </p:cNvPr>
          <p:cNvSpPr txBox="1">
            <a:spLocks/>
          </p:cNvSpPr>
          <p:nvPr/>
        </p:nvSpPr>
        <p:spPr>
          <a:xfrm>
            <a:off x="5910478" y="3403901"/>
            <a:ext cx="1316206" cy="215444"/>
          </a:xfrm>
          <a:prstGeom prst="rect">
            <a:avLst/>
          </a:prstGeom>
          <a:noFill/>
        </p:spPr>
        <p:txBody>
          <a:bodyPr wrap="square" lIns="0" tIns="0" rIns="0" bIns="0" anchor="ctr" anchorCtr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defTabSz="914400" latinLnBrk="1">
              <a:defRPr/>
            </a:pPr>
            <a:r>
              <a: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만족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D38CF7BE-D1BC-5C4E-0187-2F4A381CF6B5}"/>
              </a:ext>
            </a:extLst>
          </p:cNvPr>
          <p:cNvCxnSpPr>
            <a:cxnSpLocks/>
            <a:stCxn id="5" idx="6"/>
            <a:endCxn id="35" idx="2"/>
          </p:cNvCxnSpPr>
          <p:nvPr/>
        </p:nvCxnSpPr>
        <p:spPr>
          <a:xfrm flipV="1">
            <a:off x="5042032" y="3511307"/>
            <a:ext cx="832375" cy="1566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F4926B29-75B5-558C-176A-22F366D4457B}"/>
              </a:ext>
            </a:extLst>
          </p:cNvPr>
          <p:cNvCxnSpPr>
            <a:cxnSpLocks/>
            <a:stCxn id="35" idx="6"/>
            <a:endCxn id="10" idx="2"/>
          </p:cNvCxnSpPr>
          <p:nvPr/>
        </p:nvCxnSpPr>
        <p:spPr>
          <a:xfrm flipV="1">
            <a:off x="7255870" y="3509463"/>
            <a:ext cx="1034686" cy="1844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A7EFAD1-CAFF-2E36-D5C3-4CE886029E6C}"/>
              </a:ext>
            </a:extLst>
          </p:cNvPr>
          <p:cNvGrpSpPr/>
          <p:nvPr/>
        </p:nvGrpSpPr>
        <p:grpSpPr>
          <a:xfrm>
            <a:off x="5882895" y="4602222"/>
            <a:ext cx="1381463" cy="1030683"/>
            <a:chOff x="6410508" y="4522238"/>
            <a:chExt cx="1381463" cy="1030683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E5AFAF49-9FDC-FA1E-CD31-D032E007F094}"/>
                </a:ext>
              </a:extLst>
            </p:cNvPr>
            <p:cNvSpPr/>
            <p:nvPr/>
          </p:nvSpPr>
          <p:spPr>
            <a:xfrm>
              <a:off x="6410508" y="4522238"/>
              <a:ext cx="1381463" cy="1030683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45" name="TextBox 189">
              <a:extLst>
                <a:ext uri="{FF2B5EF4-FFF2-40B4-BE49-F238E27FC236}">
                  <a16:creationId xmlns:a16="http://schemas.microsoft.com/office/drawing/2014/main" id="{33E43259-7C13-8960-9E4B-F694A7FAA7A7}"/>
                </a:ext>
              </a:extLst>
            </p:cNvPr>
            <p:cNvSpPr txBox="1">
              <a:spLocks/>
            </p:cNvSpPr>
            <p:nvPr/>
          </p:nvSpPr>
          <p:spPr>
            <a:xfrm>
              <a:off x="6443136" y="4878514"/>
              <a:ext cx="1316206" cy="430887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과업기술</a:t>
              </a:r>
              <a:endParaRPr lang="en-US" altLang="ko-KR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algn="ctr" defTabSz="914400" latinLnBrk="1">
                <a:defRPr/>
              </a:pP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적합성</a:t>
              </a:r>
            </a:p>
          </p:txBody>
        </p:sp>
      </p:grp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BE5D4EFD-263A-02CC-C5D1-1E4AD6FF823D}"/>
              </a:ext>
            </a:extLst>
          </p:cNvPr>
          <p:cNvSpPr/>
          <p:nvPr/>
        </p:nvSpPr>
        <p:spPr>
          <a:xfrm>
            <a:off x="5743170" y="2863586"/>
            <a:ext cx="5052188" cy="2891489"/>
          </a:xfrm>
          <a:prstGeom prst="rect">
            <a:avLst/>
          </a:prstGeom>
          <a:noFill/>
          <a:ln w="38100">
            <a:solidFill>
              <a:srgbClr val="6A7DF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E6EB4BB-E8C8-6EB1-9905-40ACE1C1A556}"/>
              </a:ext>
            </a:extLst>
          </p:cNvPr>
          <p:cNvSpPr txBox="1"/>
          <p:nvPr/>
        </p:nvSpPr>
        <p:spPr>
          <a:xfrm>
            <a:off x="8803911" y="5406602"/>
            <a:ext cx="1936019" cy="227435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algn="r">
              <a:lnSpc>
                <a:spcPct val="110000"/>
              </a:lnSpc>
              <a:defRPr kumimoji="1" sz="1400">
                <a:solidFill>
                  <a:srgbClr val="6A7DF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defRPr>
            </a:lvl1pPr>
          </a:lstStyle>
          <a:p>
            <a:r>
              <a:rPr lang="ko-KR" altLang="en-US" dirty="0"/>
              <a:t>업무</a:t>
            </a:r>
            <a:r>
              <a:rPr lang="en-US" altLang="ko-KR" dirty="0"/>
              <a:t>-</a:t>
            </a:r>
            <a:r>
              <a:rPr lang="ko-KR" altLang="en-US" dirty="0"/>
              <a:t>기술적합이론</a:t>
            </a: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0E502E46-AF10-E7A6-88EC-1E1A9BB817DD}"/>
              </a:ext>
            </a:extLst>
          </p:cNvPr>
          <p:cNvCxnSpPr>
            <a:cxnSpLocks/>
            <a:stCxn id="5" idx="5"/>
            <a:endCxn id="44" idx="1"/>
          </p:cNvCxnSpPr>
          <p:nvPr/>
        </p:nvCxnSpPr>
        <p:spPr>
          <a:xfrm>
            <a:off x="4839721" y="3849883"/>
            <a:ext cx="1245485" cy="903279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1E93413D-83C0-6821-125A-6039F0FB3FF2}"/>
              </a:ext>
            </a:extLst>
          </p:cNvPr>
          <p:cNvCxnSpPr>
            <a:cxnSpLocks/>
            <a:stCxn id="44" idx="7"/>
          </p:cNvCxnSpPr>
          <p:nvPr/>
        </p:nvCxnSpPr>
        <p:spPr>
          <a:xfrm flipV="1">
            <a:off x="7062047" y="3786031"/>
            <a:ext cx="1389065" cy="967131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9F158369-6BAC-7944-13EC-1E846565D7AA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7248405" y="1991879"/>
            <a:ext cx="1301680" cy="1183983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33FDEA5A-F4D9-7A67-4A4E-40ACA1F51F21}"/>
              </a:ext>
            </a:extLst>
          </p:cNvPr>
          <p:cNvCxnSpPr>
            <a:cxnSpLocks/>
            <a:stCxn id="44" idx="0"/>
            <a:endCxn id="35" idx="4"/>
          </p:cNvCxnSpPr>
          <p:nvPr/>
        </p:nvCxnSpPr>
        <p:spPr>
          <a:xfrm flipH="1" flipV="1">
            <a:off x="6565139" y="4026648"/>
            <a:ext cx="8488" cy="575574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D12D9EEC-CBF7-9675-587D-401075FE9958}"/>
              </a:ext>
            </a:extLst>
          </p:cNvPr>
          <p:cNvCxnSpPr>
            <a:cxnSpLocks/>
            <a:endCxn id="36" idx="1"/>
          </p:cNvCxnSpPr>
          <p:nvPr/>
        </p:nvCxnSpPr>
        <p:spPr>
          <a:xfrm>
            <a:off x="2853921" y="3066774"/>
            <a:ext cx="769721" cy="389477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43165037-F732-1960-C798-FABE538535BE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2853921" y="3456251"/>
            <a:ext cx="769721" cy="37447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화살표 연결선 127">
            <a:extLst>
              <a:ext uri="{FF2B5EF4-FFF2-40B4-BE49-F238E27FC236}">
                <a16:creationId xmlns:a16="http://schemas.microsoft.com/office/drawing/2014/main" id="{BE2A4516-A69E-ACDC-1E93-6351B8D8451F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2866268" y="3456251"/>
            <a:ext cx="757374" cy="475581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그룹 154">
            <a:extLst>
              <a:ext uri="{FF2B5EF4-FFF2-40B4-BE49-F238E27FC236}">
                <a16:creationId xmlns:a16="http://schemas.microsoft.com/office/drawing/2014/main" id="{01BD4697-D41C-820A-9F36-0CE966E51913}"/>
              </a:ext>
            </a:extLst>
          </p:cNvPr>
          <p:cNvGrpSpPr/>
          <p:nvPr/>
        </p:nvGrpSpPr>
        <p:grpSpPr>
          <a:xfrm>
            <a:off x="1187636" y="1219405"/>
            <a:ext cx="1694288" cy="4525751"/>
            <a:chOff x="1165169" y="1219405"/>
            <a:chExt cx="1694288" cy="3950834"/>
          </a:xfrm>
        </p:grpSpPr>
        <p:grpSp>
          <p:nvGrpSpPr>
            <p:cNvPr id="130" name="그룹 129">
              <a:extLst>
                <a:ext uri="{FF2B5EF4-FFF2-40B4-BE49-F238E27FC236}">
                  <a16:creationId xmlns:a16="http://schemas.microsoft.com/office/drawing/2014/main" id="{2B0E9EC2-067E-B42B-7F88-807E02F07DB0}"/>
                </a:ext>
              </a:extLst>
            </p:cNvPr>
            <p:cNvGrpSpPr/>
            <p:nvPr/>
          </p:nvGrpSpPr>
          <p:grpSpPr>
            <a:xfrm>
              <a:off x="1165169" y="1219405"/>
              <a:ext cx="1682803" cy="1208662"/>
              <a:chOff x="399685" y="293836"/>
              <a:chExt cx="1400175" cy="1353946"/>
            </a:xfrm>
          </p:grpSpPr>
          <p:sp>
            <p:nvSpPr>
              <p:cNvPr id="131" name="직사각형 130">
                <a:extLst>
                  <a:ext uri="{FF2B5EF4-FFF2-40B4-BE49-F238E27FC236}">
                    <a16:creationId xmlns:a16="http://schemas.microsoft.com/office/drawing/2014/main" id="{296A006C-DD36-92CF-D9F6-FB742E5600D1}"/>
                  </a:ext>
                </a:extLst>
              </p:cNvPr>
              <p:cNvSpPr/>
              <p:nvPr/>
            </p:nvSpPr>
            <p:spPr>
              <a:xfrm>
                <a:off x="399685" y="522806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132" name="직사각형 131">
                <a:extLst>
                  <a:ext uri="{FF2B5EF4-FFF2-40B4-BE49-F238E27FC236}">
                    <a16:creationId xmlns:a16="http://schemas.microsoft.com/office/drawing/2014/main" id="{8BBD831B-AA68-1223-0B04-6E0F993F0742}"/>
                  </a:ext>
                </a:extLst>
              </p:cNvPr>
              <p:cNvSpPr/>
              <p:nvPr/>
            </p:nvSpPr>
            <p:spPr>
              <a:xfrm>
                <a:off x="399685" y="917265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133" name="직사각형 132">
                <a:extLst>
                  <a:ext uri="{FF2B5EF4-FFF2-40B4-BE49-F238E27FC236}">
                    <a16:creationId xmlns:a16="http://schemas.microsoft.com/office/drawing/2014/main" id="{412496A9-61B4-C333-91FA-C94580D235DF}"/>
                  </a:ext>
                </a:extLst>
              </p:cNvPr>
              <p:cNvSpPr/>
              <p:nvPr/>
            </p:nvSpPr>
            <p:spPr>
              <a:xfrm>
                <a:off x="399685" y="1311724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134" name="TextBox 90">
                <a:extLst>
                  <a:ext uri="{FF2B5EF4-FFF2-40B4-BE49-F238E27FC236}">
                    <a16:creationId xmlns:a16="http://schemas.microsoft.com/office/drawing/2014/main" id="{22B94537-C4F3-64FC-E73E-CEBEE847A6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5638" y="588044"/>
                <a:ext cx="1014379" cy="217950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ko-KR" altLang="en-US" sz="1200" spc="-5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자기주도성</a:t>
                </a:r>
              </a:p>
            </p:txBody>
          </p:sp>
          <p:sp>
            <p:nvSpPr>
              <p:cNvPr id="135" name="TextBox 103">
                <a:extLst>
                  <a:ext uri="{FF2B5EF4-FFF2-40B4-BE49-F238E27FC236}">
                    <a16:creationId xmlns:a16="http://schemas.microsoft.com/office/drawing/2014/main" id="{A1D1C7A1-BE28-C30E-D7CB-8B42083F988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5638" y="997457"/>
                <a:ext cx="1014379" cy="17916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ko-KR" altLang="en-US" sz="1200" spc="-5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자기혁신성</a:t>
                </a:r>
              </a:p>
            </p:txBody>
          </p:sp>
          <p:sp>
            <p:nvSpPr>
              <p:cNvPr id="136" name="TextBox 104">
                <a:extLst>
                  <a:ext uri="{FF2B5EF4-FFF2-40B4-BE49-F238E27FC236}">
                    <a16:creationId xmlns:a16="http://schemas.microsoft.com/office/drawing/2014/main" id="{894968F3-89CF-6577-1EFA-241383C09AD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5638" y="1365224"/>
                <a:ext cx="1014379" cy="217950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사회적영향</a:t>
                </a:r>
              </a:p>
            </p:txBody>
          </p:sp>
          <p:sp>
            <p:nvSpPr>
              <p:cNvPr id="137" name="TextBox 105">
                <a:extLst>
                  <a:ext uri="{FF2B5EF4-FFF2-40B4-BE49-F238E27FC236}">
                    <a16:creationId xmlns:a16="http://schemas.microsoft.com/office/drawing/2014/main" id="{3FFE69B8-42A9-FFFB-FB8B-576C57885E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5638" y="293836"/>
                <a:ext cx="1014379" cy="21378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ko-KR" altLang="en-US" sz="1000" spc="-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임직원의 특성</a:t>
                </a:r>
                <a:endParaRPr lang="ko-KR" altLang="en-US" sz="100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</p:grpSp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DEFBCF7E-AD15-6F44-B9A9-732C346138E1}"/>
                </a:ext>
              </a:extLst>
            </p:cNvPr>
            <p:cNvGrpSpPr/>
            <p:nvPr/>
          </p:nvGrpSpPr>
          <p:grpSpPr>
            <a:xfrm>
              <a:off x="1165169" y="3944836"/>
              <a:ext cx="1682803" cy="1225403"/>
              <a:chOff x="399685" y="1889772"/>
              <a:chExt cx="1400175" cy="1361376"/>
            </a:xfrm>
          </p:grpSpPr>
          <p:sp>
            <p:nvSpPr>
              <p:cNvPr id="139" name="직사각형 138">
                <a:extLst>
                  <a:ext uri="{FF2B5EF4-FFF2-40B4-BE49-F238E27FC236}">
                    <a16:creationId xmlns:a16="http://schemas.microsoft.com/office/drawing/2014/main" id="{6723DD6F-4349-1CE4-227C-7F942960ABF9}"/>
                  </a:ext>
                </a:extLst>
              </p:cNvPr>
              <p:cNvSpPr/>
              <p:nvPr/>
            </p:nvSpPr>
            <p:spPr>
              <a:xfrm>
                <a:off x="399685" y="2123919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140" name="직사각형 139">
                <a:extLst>
                  <a:ext uri="{FF2B5EF4-FFF2-40B4-BE49-F238E27FC236}">
                    <a16:creationId xmlns:a16="http://schemas.microsoft.com/office/drawing/2014/main" id="{C6418983-BCC1-B9AB-FC51-6926E07148F4}"/>
                  </a:ext>
                </a:extLst>
              </p:cNvPr>
              <p:cNvSpPr/>
              <p:nvPr/>
            </p:nvSpPr>
            <p:spPr>
              <a:xfrm>
                <a:off x="399685" y="2518007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141" name="TextBox 102">
                <a:extLst>
                  <a:ext uri="{FF2B5EF4-FFF2-40B4-BE49-F238E27FC236}">
                    <a16:creationId xmlns:a16="http://schemas.microsoft.com/office/drawing/2014/main" id="{AFA42718-04A2-BDC7-0AD9-A5AFE37EB39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5638" y="2181707"/>
                <a:ext cx="1014379" cy="21667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효과성</a:t>
                </a:r>
              </a:p>
            </p:txBody>
          </p:sp>
          <p:sp>
            <p:nvSpPr>
              <p:cNvPr id="142" name="TextBox 106">
                <a:extLst>
                  <a:ext uri="{FF2B5EF4-FFF2-40B4-BE49-F238E27FC236}">
                    <a16:creationId xmlns:a16="http://schemas.microsoft.com/office/drawing/2014/main" id="{F9F5C8A0-B91C-9AD2-9812-D16B1B08436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5638" y="2576707"/>
                <a:ext cx="1014379" cy="21667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몰입감</a:t>
                </a:r>
              </a:p>
            </p:txBody>
          </p:sp>
          <p:sp>
            <p:nvSpPr>
              <p:cNvPr id="143" name="TextBox 220">
                <a:extLst>
                  <a:ext uri="{FF2B5EF4-FFF2-40B4-BE49-F238E27FC236}">
                    <a16:creationId xmlns:a16="http://schemas.microsoft.com/office/drawing/2014/main" id="{3787D726-C823-CA18-9A1D-A6284DFDAC0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5638" y="1889772"/>
                <a:ext cx="1014379" cy="212019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en-US" altLang="ko-KR" sz="1000" spc="-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ChatGPT</a:t>
                </a:r>
                <a:r>
                  <a:rPr lang="ko-KR" altLang="en-US" sz="1000" spc="-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특성</a:t>
                </a:r>
                <a:endParaRPr lang="ko-KR" altLang="en-US" sz="100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  <p:sp>
            <p:nvSpPr>
              <p:cNvPr id="144" name="직사각형 143">
                <a:extLst>
                  <a:ext uri="{FF2B5EF4-FFF2-40B4-BE49-F238E27FC236}">
                    <a16:creationId xmlns:a16="http://schemas.microsoft.com/office/drawing/2014/main" id="{E17DF957-0DF8-3490-6B69-FAA7A92C7EEC}"/>
                  </a:ext>
                </a:extLst>
              </p:cNvPr>
              <p:cNvSpPr/>
              <p:nvPr/>
            </p:nvSpPr>
            <p:spPr>
              <a:xfrm>
                <a:off x="399685" y="2915090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145" name="TextBox 106">
                <a:extLst>
                  <a:ext uri="{FF2B5EF4-FFF2-40B4-BE49-F238E27FC236}">
                    <a16:creationId xmlns:a16="http://schemas.microsoft.com/office/drawing/2014/main" id="{0124F0C3-3F88-0457-D982-9D947E409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5638" y="2973790"/>
                <a:ext cx="1014379" cy="216672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개인화</a:t>
                </a:r>
              </a:p>
            </p:txBody>
          </p:sp>
        </p:grpSp>
        <p:grpSp>
          <p:nvGrpSpPr>
            <p:cNvPr id="146" name="그룹 145">
              <a:extLst>
                <a:ext uri="{FF2B5EF4-FFF2-40B4-BE49-F238E27FC236}">
                  <a16:creationId xmlns:a16="http://schemas.microsoft.com/office/drawing/2014/main" id="{27E7251A-E6C3-CB04-EC7E-0B9170A0432D}"/>
                </a:ext>
              </a:extLst>
            </p:cNvPr>
            <p:cNvGrpSpPr/>
            <p:nvPr/>
          </p:nvGrpSpPr>
          <p:grpSpPr>
            <a:xfrm>
              <a:off x="1165169" y="2529236"/>
              <a:ext cx="1694288" cy="1220558"/>
              <a:chOff x="399685" y="3501179"/>
              <a:chExt cx="1409700" cy="1359175"/>
            </a:xfrm>
          </p:grpSpPr>
          <p:sp>
            <p:nvSpPr>
              <p:cNvPr id="147" name="직사각형 146">
                <a:extLst>
                  <a:ext uri="{FF2B5EF4-FFF2-40B4-BE49-F238E27FC236}">
                    <a16:creationId xmlns:a16="http://schemas.microsoft.com/office/drawing/2014/main" id="{9186FFD8-54D7-0596-08A0-AEC1053EB159}"/>
                  </a:ext>
                </a:extLst>
              </p:cNvPr>
              <p:cNvSpPr/>
              <p:nvPr/>
            </p:nvSpPr>
            <p:spPr>
              <a:xfrm>
                <a:off x="399685" y="3725460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148" name="직사각형 147">
                <a:extLst>
                  <a:ext uri="{FF2B5EF4-FFF2-40B4-BE49-F238E27FC236}">
                    <a16:creationId xmlns:a16="http://schemas.microsoft.com/office/drawing/2014/main" id="{2EDC3528-9A87-5690-C6DA-7C45A99C1E55}"/>
                  </a:ext>
                </a:extLst>
              </p:cNvPr>
              <p:cNvSpPr/>
              <p:nvPr/>
            </p:nvSpPr>
            <p:spPr>
              <a:xfrm>
                <a:off x="399685" y="4119702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DAEF173-F2B7-9086-DE22-137D614793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5638" y="3776302"/>
                <a:ext cx="1014379" cy="21662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정보품질</a:t>
                </a: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F70E52E9-8B77-B373-25C1-79E6A59CD16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5638" y="4180247"/>
                <a:ext cx="1014379" cy="21662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보안신뢰</a:t>
                </a:r>
              </a:p>
            </p:txBody>
          </p:sp>
          <p:sp>
            <p:nvSpPr>
              <p:cNvPr id="151" name="TextBox 221">
                <a:extLst>
                  <a:ext uri="{FF2B5EF4-FFF2-40B4-BE49-F238E27FC236}">
                    <a16:creationId xmlns:a16="http://schemas.microsoft.com/office/drawing/2014/main" id="{CA6ACCBD-73E1-AFBD-77E1-0EB8657FC9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5638" y="3501179"/>
                <a:ext cx="1014379" cy="21251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ko-KR" altLang="en-US" sz="1000" spc="-5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기업교육 특성</a:t>
                </a:r>
              </a:p>
            </p:txBody>
          </p:sp>
          <p:sp>
            <p:nvSpPr>
              <p:cNvPr id="153" name="직사각형 152">
                <a:extLst>
                  <a:ext uri="{FF2B5EF4-FFF2-40B4-BE49-F238E27FC236}">
                    <a16:creationId xmlns:a16="http://schemas.microsoft.com/office/drawing/2014/main" id="{A57A2D9C-8FE9-8E6A-2B8E-50DEF6A1F692}"/>
                  </a:ext>
                </a:extLst>
              </p:cNvPr>
              <p:cNvSpPr/>
              <p:nvPr/>
            </p:nvSpPr>
            <p:spPr>
              <a:xfrm>
                <a:off x="409210" y="4524296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154" name="TextBox 108">
                <a:extLst>
                  <a:ext uri="{FF2B5EF4-FFF2-40B4-BE49-F238E27FC236}">
                    <a16:creationId xmlns:a16="http://schemas.microsoft.com/office/drawing/2014/main" id="{E523B3FC-BC62-CF86-297D-EF796B63CDB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95163" y="4584845"/>
                <a:ext cx="1014379" cy="21662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접근환경</a:t>
                </a:r>
              </a:p>
            </p:txBody>
          </p:sp>
        </p:grpSp>
      </p:grp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336328B2-A436-32BE-8861-913F416832AA}"/>
              </a:ext>
            </a:extLst>
          </p:cNvPr>
          <p:cNvSpPr/>
          <p:nvPr/>
        </p:nvSpPr>
        <p:spPr>
          <a:xfrm>
            <a:off x="3616313" y="1004009"/>
            <a:ext cx="6592730" cy="3431661"/>
          </a:xfrm>
          <a:prstGeom prst="rect">
            <a:avLst/>
          </a:prstGeom>
          <a:noFill/>
          <a:ln w="38100">
            <a:solidFill>
              <a:srgbClr val="C375F6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8F24B3FC-A410-0B8D-FDF3-57DA25AC4BF2}"/>
              </a:ext>
            </a:extLst>
          </p:cNvPr>
          <p:cNvSpPr txBox="1"/>
          <p:nvPr/>
        </p:nvSpPr>
        <p:spPr>
          <a:xfrm>
            <a:off x="3533706" y="4517397"/>
            <a:ext cx="1903784" cy="22743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>
              <a:lnSpc>
                <a:spcPct val="110000"/>
              </a:lnSpc>
              <a:defRPr kumimoji="1" sz="140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defRPr>
            </a:lvl1pPr>
          </a:lstStyle>
          <a:p>
            <a:r>
              <a:rPr lang="ko-KR" altLang="en-US" dirty="0">
                <a:solidFill>
                  <a:srgbClr val="C375F6"/>
                </a:solidFill>
              </a:rPr>
              <a:t>후기수용모델</a:t>
            </a:r>
          </a:p>
        </p:txBody>
      </p:sp>
      <p:grpSp>
        <p:nvGrpSpPr>
          <p:cNvPr id="166" name="그룹 165">
            <a:extLst>
              <a:ext uri="{FF2B5EF4-FFF2-40B4-BE49-F238E27FC236}">
                <a16:creationId xmlns:a16="http://schemas.microsoft.com/office/drawing/2014/main" id="{4B1C58A7-6BC2-52B4-2FFE-32B7C1521503}"/>
              </a:ext>
            </a:extLst>
          </p:cNvPr>
          <p:cNvGrpSpPr/>
          <p:nvPr/>
        </p:nvGrpSpPr>
        <p:grpSpPr>
          <a:xfrm>
            <a:off x="8765431" y="1171381"/>
            <a:ext cx="2399870" cy="499858"/>
            <a:chOff x="4009494" y="4899639"/>
            <a:chExt cx="1243976" cy="748736"/>
          </a:xfrm>
        </p:grpSpPr>
        <p:sp>
          <p:nvSpPr>
            <p:cNvPr id="206" name="타원 205">
              <a:extLst>
                <a:ext uri="{FF2B5EF4-FFF2-40B4-BE49-F238E27FC236}">
                  <a16:creationId xmlns:a16="http://schemas.microsoft.com/office/drawing/2014/main" id="{82A7A505-B824-B9D1-F8D1-039B9F1F3C90}"/>
                </a:ext>
              </a:extLst>
            </p:cNvPr>
            <p:cNvSpPr/>
            <p:nvPr/>
          </p:nvSpPr>
          <p:spPr>
            <a:xfrm>
              <a:off x="4159237" y="4899639"/>
              <a:ext cx="925913" cy="74873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472C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227" name="TextBox 96">
              <a:extLst>
                <a:ext uri="{FF2B5EF4-FFF2-40B4-BE49-F238E27FC236}">
                  <a16:creationId xmlns:a16="http://schemas.microsoft.com/office/drawing/2014/main" id="{587C8DA8-16DB-412A-3B91-6398396271E6}"/>
                </a:ext>
              </a:extLst>
            </p:cNvPr>
            <p:cNvSpPr txBox="1">
              <a:spLocks/>
            </p:cNvSpPr>
            <p:nvPr/>
          </p:nvSpPr>
          <p:spPr>
            <a:xfrm>
              <a:off x="4009494" y="5180286"/>
              <a:ext cx="1243976" cy="18466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생성형 </a:t>
              </a:r>
              <a:r>
                <a:rPr lang="en-US" altLang="ko-KR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AI </a:t>
              </a: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사용경험</a:t>
              </a:r>
            </a:p>
          </p:txBody>
        </p:sp>
      </p:grpSp>
      <p:grpSp>
        <p:nvGrpSpPr>
          <p:cNvPr id="228" name="그룹 227">
            <a:extLst>
              <a:ext uri="{FF2B5EF4-FFF2-40B4-BE49-F238E27FC236}">
                <a16:creationId xmlns:a16="http://schemas.microsoft.com/office/drawing/2014/main" id="{21F880BA-CA0F-B993-58D4-67C9EEA72E81}"/>
              </a:ext>
            </a:extLst>
          </p:cNvPr>
          <p:cNvGrpSpPr/>
          <p:nvPr/>
        </p:nvGrpSpPr>
        <p:grpSpPr>
          <a:xfrm>
            <a:off x="7077804" y="1189361"/>
            <a:ext cx="1791065" cy="455170"/>
            <a:chOff x="5977752" y="4805057"/>
            <a:chExt cx="1741529" cy="769618"/>
          </a:xfrm>
        </p:grpSpPr>
        <p:sp>
          <p:nvSpPr>
            <p:cNvPr id="231" name="타원 230">
              <a:extLst>
                <a:ext uri="{FF2B5EF4-FFF2-40B4-BE49-F238E27FC236}">
                  <a16:creationId xmlns:a16="http://schemas.microsoft.com/office/drawing/2014/main" id="{497C0AAE-9321-907E-3BC0-D23DDC365C71}"/>
                </a:ext>
              </a:extLst>
            </p:cNvPr>
            <p:cNvSpPr/>
            <p:nvPr/>
          </p:nvSpPr>
          <p:spPr>
            <a:xfrm>
              <a:off x="5990869" y="4805057"/>
              <a:ext cx="1728412" cy="7696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472C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232" name="TextBox 96">
              <a:extLst>
                <a:ext uri="{FF2B5EF4-FFF2-40B4-BE49-F238E27FC236}">
                  <a16:creationId xmlns:a16="http://schemas.microsoft.com/office/drawing/2014/main" id="{A03943C6-F228-23C2-FF17-EC103B6DB0E1}"/>
                </a:ext>
              </a:extLst>
            </p:cNvPr>
            <p:cNvSpPr txBox="1">
              <a:spLocks/>
            </p:cNvSpPr>
            <p:nvPr/>
          </p:nvSpPr>
          <p:spPr>
            <a:xfrm>
              <a:off x="5977752" y="5022574"/>
              <a:ext cx="1710534" cy="36933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조직에 대한</a:t>
              </a:r>
              <a:endParaRPr lang="en-US" altLang="ko-KR" sz="1200" spc="-5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긍정인식</a:t>
              </a:r>
            </a:p>
          </p:txBody>
        </p:sp>
      </p:grpSp>
      <p:sp>
        <p:nvSpPr>
          <p:cNvPr id="233" name="타원 232">
            <a:extLst>
              <a:ext uri="{FF2B5EF4-FFF2-40B4-BE49-F238E27FC236}">
                <a16:creationId xmlns:a16="http://schemas.microsoft.com/office/drawing/2014/main" id="{78DF712F-9713-E76C-37E8-4D71DC858E2D}"/>
              </a:ext>
            </a:extLst>
          </p:cNvPr>
          <p:cNvSpPr/>
          <p:nvPr/>
        </p:nvSpPr>
        <p:spPr>
          <a:xfrm>
            <a:off x="6933044" y="1069234"/>
            <a:ext cx="4010388" cy="662314"/>
          </a:xfrm>
          <a:prstGeom prst="ellipse">
            <a:avLst/>
          </a:prstGeom>
          <a:noFill/>
          <a:ln>
            <a:solidFill>
              <a:srgbClr val="4472C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cxnSp>
        <p:nvCxnSpPr>
          <p:cNvPr id="234" name="직선 화살표 연결선 233">
            <a:extLst>
              <a:ext uri="{FF2B5EF4-FFF2-40B4-BE49-F238E27FC236}">
                <a16:creationId xmlns:a16="http://schemas.microsoft.com/office/drawing/2014/main" id="{2A623C4D-8DFD-6309-AD84-93DEA5DB4FE7}"/>
              </a:ext>
            </a:extLst>
          </p:cNvPr>
          <p:cNvCxnSpPr>
            <a:cxnSpLocks/>
          </p:cNvCxnSpPr>
          <p:nvPr/>
        </p:nvCxnSpPr>
        <p:spPr>
          <a:xfrm flipH="1">
            <a:off x="7840001" y="1726318"/>
            <a:ext cx="668828" cy="79474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직사각형 244">
            <a:extLst>
              <a:ext uri="{FF2B5EF4-FFF2-40B4-BE49-F238E27FC236}">
                <a16:creationId xmlns:a16="http://schemas.microsoft.com/office/drawing/2014/main" id="{7EB12416-72FB-94B1-6615-A096DB241A79}"/>
              </a:ext>
            </a:extLst>
          </p:cNvPr>
          <p:cNvSpPr>
            <a:spLocks/>
          </p:cNvSpPr>
          <p:nvPr/>
        </p:nvSpPr>
        <p:spPr>
          <a:xfrm>
            <a:off x="263074" y="5885045"/>
            <a:ext cx="7261676" cy="908254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AD50C2A0-8DFA-0EE1-0EF4-BEC2F8F78D0A}"/>
              </a:ext>
            </a:extLst>
          </p:cNvPr>
          <p:cNvSpPr txBox="1"/>
          <p:nvPr/>
        </p:nvSpPr>
        <p:spPr>
          <a:xfrm>
            <a:off x="292714" y="5977858"/>
            <a:ext cx="693365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관련 연구</a:t>
            </a:r>
            <a:endParaRPr lang="en-US" altLang="ko-KR" sz="1600" dirty="0">
              <a:solidFill>
                <a:srgbClr val="0000A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맑은 고딕 Semilight" panose="020B0502040204020203" pitchFamily="50" charset="-127"/>
            </a:endParaRPr>
          </a:p>
          <a:p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기대일치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기술수용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업무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기술적합이론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기대일치가 과업기술적합성을 매개로 사용의도에 영향을 미치며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기대일치가 만족도를 매개로 사용의도에 영향을 미침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정한호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2018)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4D311C-2371-B574-7948-43DC44BB8740}"/>
              </a:ext>
            </a:extLst>
          </p:cNvPr>
          <p:cNvSpPr/>
          <p:nvPr/>
        </p:nvSpPr>
        <p:spPr>
          <a:xfrm>
            <a:off x="9721059" y="1856922"/>
            <a:ext cx="2303162" cy="163677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큰화살표로</a:t>
            </a:r>
            <a:r>
              <a:rPr lang="ko-KR" altLang="en-US" dirty="0">
                <a:solidFill>
                  <a:schemeClr val="tx1"/>
                </a:solidFill>
              </a:rPr>
              <a:t> 변경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 </a:t>
            </a:r>
            <a:r>
              <a:rPr lang="ko-KR" altLang="en-US" dirty="0">
                <a:solidFill>
                  <a:schemeClr val="tx1"/>
                </a:solidFill>
              </a:rPr>
              <a:t>어디로 조절될지 정하지 못해서 전체적으로 조절된다는 느낌을 주려고 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8BAFAC30-96FA-B225-3995-3B76A661CDBA}"/>
              </a:ext>
            </a:extLst>
          </p:cNvPr>
          <p:cNvSpPr/>
          <p:nvPr/>
        </p:nvSpPr>
        <p:spPr>
          <a:xfrm>
            <a:off x="8503598" y="1791820"/>
            <a:ext cx="771758" cy="55166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4134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D8DED7-8822-2009-D509-A0CFCD5032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ED5CE81B-1BCF-981D-F21F-5E992D790E12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연구모형개선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집단지성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C557EE-B6F8-0738-9917-E71648FC08DD}"/>
              </a:ext>
            </a:extLst>
          </p:cNvPr>
          <p:cNvSpPr>
            <a:spLocks/>
          </p:cNvSpPr>
          <p:nvPr/>
        </p:nvSpPr>
        <p:spPr>
          <a:xfrm>
            <a:off x="1003967" y="2151155"/>
            <a:ext cx="10470045" cy="666510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DC7C2A-A7E5-7A57-67AE-4D43EEBA74CD}"/>
              </a:ext>
            </a:extLst>
          </p:cNvPr>
          <p:cNvSpPr txBox="1"/>
          <p:nvPr/>
        </p:nvSpPr>
        <p:spPr>
          <a:xfrm>
            <a:off x="1813109" y="2330320"/>
            <a:ext cx="7600530" cy="324961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ko-KR" altLang="en-US" sz="2000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기업특성과 대화형</a:t>
            </a:r>
            <a:r>
              <a:rPr kumimoji="1" lang="en-US" altLang="ko-KR" sz="2000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AI</a:t>
            </a:r>
            <a:r>
              <a:rPr kumimoji="1" lang="ko-KR" altLang="en-US" sz="2000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의 특성이 반영된 변수는 무엇이 있을까요</a:t>
            </a:r>
            <a:r>
              <a:rPr kumimoji="1" lang="en-US" altLang="ko-KR" sz="2000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?</a:t>
            </a:r>
            <a:endParaRPr kumimoji="1" lang="ko-KR" altLang="en-US" sz="2000" dirty="0">
              <a:latin typeface="나눔스퀘어 네오 Heavy" panose="00000A00000000000000" pitchFamily="2" charset="-127"/>
              <a:ea typeface="나눔스퀘어 네오 Heavy" panose="00000A00000000000000" pitchFamily="2" charset="-127"/>
              <a:cs typeface="Arial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DC38CF0-8F68-6868-E773-36ED3472ACAA}"/>
              </a:ext>
            </a:extLst>
          </p:cNvPr>
          <p:cNvSpPr>
            <a:spLocks/>
          </p:cNvSpPr>
          <p:nvPr/>
        </p:nvSpPr>
        <p:spPr>
          <a:xfrm>
            <a:off x="1003967" y="2151155"/>
            <a:ext cx="649342" cy="666510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241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16D34E-59EF-30FF-6AEC-5172E0F18A17}"/>
              </a:ext>
            </a:extLst>
          </p:cNvPr>
          <p:cNvSpPr txBox="1"/>
          <p:nvPr/>
        </p:nvSpPr>
        <p:spPr>
          <a:xfrm>
            <a:off x="1003967" y="2160391"/>
            <a:ext cx="649342" cy="649858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defPPr>
              <a:defRPr lang="en-US"/>
            </a:defPPr>
            <a:lvl1pPr defTabSz="914400">
              <a:lnSpc>
                <a:spcPct val="110000"/>
              </a:lnSpc>
              <a:defRPr kumimoji="1" sz="200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defRPr>
            </a:lvl1pPr>
          </a:lstStyle>
          <a:p>
            <a:pPr algn="ctr"/>
            <a:r>
              <a:rPr lang="en-US" altLang="ko-KR" sz="4000" dirty="0">
                <a:solidFill>
                  <a:srgbClr val="4241C4"/>
                </a:solidFill>
              </a:rPr>
              <a:t>1</a:t>
            </a:r>
            <a:endParaRPr lang="ko-KR" altLang="en-US" sz="4000" dirty="0">
              <a:solidFill>
                <a:srgbClr val="4241C4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7BCE20-E6DC-73DB-CE6D-69BE9E1A565D}"/>
              </a:ext>
            </a:extLst>
          </p:cNvPr>
          <p:cNvSpPr>
            <a:spLocks/>
          </p:cNvSpPr>
          <p:nvPr/>
        </p:nvSpPr>
        <p:spPr>
          <a:xfrm>
            <a:off x="1003967" y="3294155"/>
            <a:ext cx="10470045" cy="666510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0DE2D4-C69E-B82B-5632-83E12536EE86}"/>
              </a:ext>
            </a:extLst>
          </p:cNvPr>
          <p:cNvSpPr txBox="1"/>
          <p:nvPr/>
        </p:nvSpPr>
        <p:spPr>
          <a:xfrm>
            <a:off x="1813109" y="3473320"/>
            <a:ext cx="7600530" cy="324961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en-US" altLang="ko-KR" sz="2000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AI</a:t>
            </a:r>
            <a:r>
              <a:rPr kumimoji="1" lang="ko-KR" altLang="en-US" sz="2000" dirty="0" err="1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튜터</a:t>
            </a:r>
            <a:r>
              <a:rPr kumimoji="1" lang="ko-KR" altLang="en-US" sz="2000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 기술수용의도 분석을 위해 필요한 모형은 무엇이 있을까요</a:t>
            </a:r>
            <a:r>
              <a:rPr kumimoji="1" lang="en-US" altLang="ko-KR" sz="2000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?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E2539BB-A53D-7DE4-064A-9388E03B427D}"/>
              </a:ext>
            </a:extLst>
          </p:cNvPr>
          <p:cNvSpPr>
            <a:spLocks/>
          </p:cNvSpPr>
          <p:nvPr/>
        </p:nvSpPr>
        <p:spPr>
          <a:xfrm>
            <a:off x="1003967" y="3294155"/>
            <a:ext cx="649342" cy="666510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241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A205FB-6F67-5D92-ECDC-3032BD5F53BE}"/>
              </a:ext>
            </a:extLst>
          </p:cNvPr>
          <p:cNvSpPr txBox="1"/>
          <p:nvPr/>
        </p:nvSpPr>
        <p:spPr>
          <a:xfrm>
            <a:off x="1003967" y="3303391"/>
            <a:ext cx="649342" cy="646331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defPPr>
              <a:defRPr lang="en-US"/>
            </a:defPPr>
            <a:lvl1pPr algn="ctr" defTabSz="914400">
              <a:lnSpc>
                <a:spcPct val="110000"/>
              </a:lnSpc>
              <a:defRPr kumimoji="1" sz="400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defRPr>
            </a:lvl1pPr>
          </a:lstStyle>
          <a:p>
            <a:r>
              <a:rPr lang="en-US" altLang="ko-KR" dirty="0">
                <a:solidFill>
                  <a:srgbClr val="4241C4"/>
                </a:solidFill>
              </a:rPr>
              <a:t>2</a:t>
            </a:r>
            <a:endParaRPr lang="ko-KR" altLang="en-US" dirty="0">
              <a:solidFill>
                <a:srgbClr val="4241C4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B916C82-04F6-8B09-951D-052147403BFF}"/>
              </a:ext>
            </a:extLst>
          </p:cNvPr>
          <p:cNvSpPr>
            <a:spLocks/>
          </p:cNvSpPr>
          <p:nvPr/>
        </p:nvSpPr>
        <p:spPr>
          <a:xfrm>
            <a:off x="1003967" y="4424455"/>
            <a:ext cx="10470045" cy="666510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52CA09-B78F-5BEB-E39B-56E22EC7B3B0}"/>
              </a:ext>
            </a:extLst>
          </p:cNvPr>
          <p:cNvSpPr txBox="1"/>
          <p:nvPr/>
        </p:nvSpPr>
        <p:spPr>
          <a:xfrm>
            <a:off x="1813109" y="4603620"/>
            <a:ext cx="9374924" cy="324961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ko-KR" altLang="en-US" sz="2000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후기수용모델과 확장된 계획행동이론 또는 업무</a:t>
            </a:r>
            <a:r>
              <a:rPr kumimoji="1" lang="en-US" altLang="ko-KR" sz="2000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-</a:t>
            </a:r>
            <a:r>
              <a:rPr kumimoji="1" lang="ko-KR" altLang="en-US" sz="2000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기술적합이론의 융합이 가능할까요</a:t>
            </a:r>
            <a:r>
              <a:rPr kumimoji="1" lang="en-US" altLang="ko-KR" sz="2000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?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F5E3486-F1C6-45D1-A37A-C8148D01B7F1}"/>
              </a:ext>
            </a:extLst>
          </p:cNvPr>
          <p:cNvSpPr>
            <a:spLocks/>
          </p:cNvSpPr>
          <p:nvPr/>
        </p:nvSpPr>
        <p:spPr>
          <a:xfrm>
            <a:off x="1003967" y="4424455"/>
            <a:ext cx="649342" cy="666510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241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C51775-DD86-5C6D-7D64-19847410C5DA}"/>
              </a:ext>
            </a:extLst>
          </p:cNvPr>
          <p:cNvSpPr txBox="1"/>
          <p:nvPr/>
        </p:nvSpPr>
        <p:spPr>
          <a:xfrm>
            <a:off x="1003967" y="4433691"/>
            <a:ext cx="649342" cy="646331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defPPr>
              <a:defRPr lang="en-US"/>
            </a:defPPr>
            <a:lvl1pPr algn="ctr" defTabSz="914400">
              <a:lnSpc>
                <a:spcPct val="110000"/>
              </a:lnSpc>
              <a:defRPr kumimoji="1" sz="400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defRPr>
            </a:lvl1pPr>
          </a:lstStyle>
          <a:p>
            <a:r>
              <a:rPr lang="en-US" altLang="ko-KR" dirty="0">
                <a:solidFill>
                  <a:srgbClr val="4241C4"/>
                </a:solidFill>
              </a:rPr>
              <a:t>3</a:t>
            </a:r>
            <a:endParaRPr lang="ko-KR" altLang="en-US" dirty="0">
              <a:solidFill>
                <a:srgbClr val="4241C4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72DBDEF-A7B4-5348-D689-BF4465A4D8EE}"/>
              </a:ext>
            </a:extLst>
          </p:cNvPr>
          <p:cNvSpPr/>
          <p:nvPr/>
        </p:nvSpPr>
        <p:spPr>
          <a:xfrm>
            <a:off x="2424331" y="5270130"/>
            <a:ext cx="8058941" cy="86281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3</a:t>
            </a:r>
            <a:r>
              <a:rPr lang="ko-KR" altLang="en-US" dirty="0">
                <a:solidFill>
                  <a:schemeClr val="tx1"/>
                </a:solidFill>
              </a:rPr>
              <a:t>번 내용 변경하였습니다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99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707017-D73A-0A31-343A-62D09EC2FE98}"/>
              </a:ext>
            </a:extLst>
          </p:cNvPr>
          <p:cNvSpPr txBox="1"/>
          <p:nvPr/>
        </p:nvSpPr>
        <p:spPr>
          <a:xfrm>
            <a:off x="442912" y="398125"/>
            <a:ext cx="11479121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참고문헌</a:t>
            </a:r>
            <a:r>
              <a:rPr lang="en-US" altLang="ko-KR" sz="16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sz="16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후기수용모형 부분 추가참고문헌</a:t>
            </a:r>
            <a:r>
              <a:rPr lang="en-US" altLang="ko-KR" sz="16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)</a:t>
            </a:r>
          </a:p>
          <a:p>
            <a:endParaRPr lang="en-US" altLang="ko-KR" sz="1400" dirty="0"/>
          </a:p>
          <a:p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강호계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송인암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황희중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(2013).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교육서비스 품질과 교육성과의 기대일치여부가 행동의도에 미치는 영향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글로벌기업의 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TOEIC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사업을 중심으로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유통과학연구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11(2), 71-81.</a:t>
            </a:r>
          </a:p>
          <a:p>
            <a:r>
              <a:rPr lang="en-US" altLang="ko-KR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Bhattacherjee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A. (2001). Understanding information systems continuance. An expectation–confirmation model. MIS Quarterly, 25(3), 351–370.</a:t>
            </a:r>
          </a:p>
          <a:p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김인찬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백승령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(2019).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학습기대와 지식공유 지각이 사용자 만족과 지속사용에 미치는 영향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정보시스템연구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28(4), 377-401.</a:t>
            </a:r>
          </a:p>
          <a:p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박상철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최현미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김종욱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(2005).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실업계 고등학교 컴퓨터 실습교육의 성과에 영향을 미치는 요인에 관한 연구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컴퓨터교육학회 </a:t>
            </a:r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논문지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8(6), 55-63.</a:t>
            </a:r>
          </a:p>
          <a:p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김형준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이상주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김정훈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(2020).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합리적 행동이론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계획된 행동이론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휴리스틱 변수가 학습행동의도에 미치는 영향에 관한 연구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유아교육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보육복지연구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24(3), 61-87.</a:t>
            </a:r>
          </a:p>
          <a:p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이덕순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한호성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(2016).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계획행동이론을 적용한 축제방문객의 행동의도에 관한 연구 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지각된 위험의 조절효과를 중심으로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-. Tourism Research, 41(4), 205-225.</a:t>
            </a:r>
          </a:p>
          <a:p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엄세민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(2022).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후기수용모델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(PAM)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과 확장된 계획행동이론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(ETPB)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적용한 스포츠 웨어러블 디바이스의 지속사용의도 연구 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박사학위논문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동국대학교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]. http://www.riss.kr/link?id=T16061850</a:t>
            </a:r>
          </a:p>
          <a:p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정한호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(2018). </a:t>
            </a:r>
            <a:r>
              <a:rPr lang="ko-KR" altLang="en-US" sz="1400" spc="-50" dirty="0" err="1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플립드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러닝에 대한 기대일치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지각된 유용성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과업기술적합성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만족도가 초등교사의 지속적인 사용의도에 미치는 영향 탐색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한국교육학연구</a:t>
            </a:r>
            <a:r>
              <a:rPr lang="en-US" altLang="ko-KR" sz="1400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24(2), 253-278.</a:t>
            </a:r>
            <a:endParaRPr lang="ko-KR" altLang="en-US" sz="1400" spc="-50" dirty="0">
              <a:gradFill>
                <a:gsLst>
                  <a:gs pos="0">
                    <a:srgbClr val="000000"/>
                  </a:gs>
                  <a:gs pos="100000">
                    <a:srgbClr val="000000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5996930-D44E-AF15-7FB6-A462F5EA1DE4}"/>
              </a:ext>
            </a:extLst>
          </p:cNvPr>
          <p:cNvSpPr/>
          <p:nvPr/>
        </p:nvSpPr>
        <p:spPr>
          <a:xfrm>
            <a:off x="752549" y="3733322"/>
            <a:ext cx="8058941" cy="6817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참고문헌 수정하였습니다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737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32D7D6EF-804D-4D30-8A34-340C3DA89A85}"/>
              </a:ext>
            </a:extLst>
          </p:cNvPr>
          <p:cNvSpPr/>
          <p:nvPr/>
        </p:nvSpPr>
        <p:spPr>
          <a:xfrm>
            <a:off x="444976" y="1943688"/>
            <a:ext cx="4471176" cy="2422366"/>
          </a:xfrm>
          <a:custGeom>
            <a:avLst/>
            <a:gdLst>
              <a:gd name="connsiteX0" fmla="*/ 159093 w 4223529"/>
              <a:gd name="connsiteY0" fmla="*/ 0 h 2202151"/>
              <a:gd name="connsiteX1" fmla="*/ 4064436 w 4223529"/>
              <a:gd name="connsiteY1" fmla="*/ 0 h 2202151"/>
              <a:gd name="connsiteX2" fmla="*/ 4223529 w 4223529"/>
              <a:gd name="connsiteY2" fmla="*/ 159093 h 2202151"/>
              <a:gd name="connsiteX3" fmla="*/ 4223529 w 4223529"/>
              <a:gd name="connsiteY3" fmla="*/ 1766968 h 2202151"/>
              <a:gd name="connsiteX4" fmla="*/ 4064436 w 4223529"/>
              <a:gd name="connsiteY4" fmla="*/ 1926061 h 2202151"/>
              <a:gd name="connsiteX5" fmla="*/ 3172231 w 4223529"/>
              <a:gd name="connsiteY5" fmla="*/ 1926061 h 2202151"/>
              <a:gd name="connsiteX6" fmla="*/ 3173020 w 4223529"/>
              <a:gd name="connsiteY6" fmla="*/ 1933722 h 2202151"/>
              <a:gd name="connsiteX7" fmla="*/ 3174256 w 4223529"/>
              <a:gd name="connsiteY7" fmla="*/ 1943473 h 2202151"/>
              <a:gd name="connsiteX8" fmla="*/ 2857635 w 4223529"/>
              <a:gd name="connsiteY8" fmla="*/ 2201810 h 2202151"/>
              <a:gd name="connsiteX9" fmla="*/ 2891699 w 4223529"/>
              <a:gd name="connsiteY9" fmla="*/ 1973754 h 2202151"/>
              <a:gd name="connsiteX10" fmla="*/ 2886641 w 4223529"/>
              <a:gd name="connsiteY10" fmla="*/ 1926061 h 2202151"/>
              <a:gd name="connsiteX11" fmla="*/ 159093 w 4223529"/>
              <a:gd name="connsiteY11" fmla="*/ 1926061 h 2202151"/>
              <a:gd name="connsiteX12" fmla="*/ 0 w 4223529"/>
              <a:gd name="connsiteY12" fmla="*/ 1766968 h 2202151"/>
              <a:gd name="connsiteX13" fmla="*/ 0 w 4223529"/>
              <a:gd name="connsiteY13" fmla="*/ 159093 h 2202151"/>
              <a:gd name="connsiteX14" fmla="*/ 159093 w 4223529"/>
              <a:gd name="connsiteY14" fmla="*/ 0 h 2202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223529" h="2202151">
                <a:moveTo>
                  <a:pt x="159093" y="0"/>
                </a:moveTo>
                <a:lnTo>
                  <a:pt x="4064436" y="0"/>
                </a:lnTo>
                <a:cubicBezTo>
                  <a:pt x="4152301" y="0"/>
                  <a:pt x="4223529" y="71228"/>
                  <a:pt x="4223529" y="159093"/>
                </a:cubicBezTo>
                <a:lnTo>
                  <a:pt x="4223529" y="1766968"/>
                </a:lnTo>
                <a:cubicBezTo>
                  <a:pt x="4223529" y="1854833"/>
                  <a:pt x="4152301" y="1926061"/>
                  <a:pt x="4064436" y="1926061"/>
                </a:cubicBezTo>
                <a:lnTo>
                  <a:pt x="3172231" y="1926061"/>
                </a:lnTo>
                <a:lnTo>
                  <a:pt x="3173020" y="1933722"/>
                </a:lnTo>
                <a:cubicBezTo>
                  <a:pt x="3173761" y="1939976"/>
                  <a:pt x="3174256" y="1943473"/>
                  <a:pt x="3174256" y="1943473"/>
                </a:cubicBezTo>
                <a:cubicBezTo>
                  <a:pt x="3174256" y="1943473"/>
                  <a:pt x="2997098" y="2213035"/>
                  <a:pt x="2857635" y="2201810"/>
                </a:cubicBezTo>
                <a:cubicBezTo>
                  <a:pt x="2836099" y="2169006"/>
                  <a:pt x="2893256" y="2087501"/>
                  <a:pt x="2891699" y="1973754"/>
                </a:cubicBezTo>
                <a:lnTo>
                  <a:pt x="2886641" y="1926061"/>
                </a:lnTo>
                <a:lnTo>
                  <a:pt x="159093" y="1926061"/>
                </a:lnTo>
                <a:cubicBezTo>
                  <a:pt x="71228" y="1926061"/>
                  <a:pt x="0" y="1854833"/>
                  <a:pt x="0" y="1766968"/>
                </a:cubicBezTo>
                <a:lnTo>
                  <a:pt x="0" y="159093"/>
                </a:lnTo>
                <a:cubicBezTo>
                  <a:pt x="0" y="71228"/>
                  <a:pt x="71228" y="0"/>
                  <a:pt x="159093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marL="0" marR="0" lvl="0" indent="0" algn="ctr" defTabSz="457200" rtl="0" eaLnBrk="1" fontAlgn="auto" hangingPunct="1">
              <a:lnSpc>
                <a:spcPct val="100000"/>
              </a:lnSpc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endParaRPr lang="ko-KR" altLang="en-US" sz="9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 네오 Regular" panose="00000500000000000000" pitchFamily="2" charset="-127"/>
              <a:ea typeface="나눔스퀘어 네오 Regular" panose="00000500000000000000" pitchFamily="2" charset="-127"/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6F4659-D59B-477F-A894-241C20B8F029}"/>
              </a:ext>
            </a:extLst>
          </p:cNvPr>
          <p:cNvSpPr txBox="1"/>
          <p:nvPr/>
        </p:nvSpPr>
        <p:spPr>
          <a:xfrm>
            <a:off x="7664860" y="1213811"/>
            <a:ext cx="26241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맑은 고딕 Semilight" panose="020B0502040204020203" pitchFamily="50" charset="-127"/>
              </a:rPr>
              <a:t>A.</a:t>
            </a:r>
            <a:endParaRPr lang="ko-KR" altLang="en-US" sz="4000" dirty="0">
              <a:gradFill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5400000" scaled="1"/>
              </a:gradFill>
              <a:latin typeface="나눔스퀘어 네오 Heavy" panose="00000A00000000000000" pitchFamily="2" charset="-127"/>
              <a:ea typeface="나눔스퀘어 네오 Heavy" panose="00000A00000000000000" pitchFamily="2" charset="-127"/>
              <a:cs typeface="맑은 고딕 Semilight" panose="020B0502040204020203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AEBA6DD-BE39-4991-A442-EE4E9F49D1A2}"/>
              </a:ext>
            </a:extLst>
          </p:cNvPr>
          <p:cNvSpPr/>
          <p:nvPr/>
        </p:nvSpPr>
        <p:spPr>
          <a:xfrm>
            <a:off x="5943031" y="2454707"/>
            <a:ext cx="5872265" cy="153298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wrap="square" lIns="0" tIns="0" rIns="0" bIns="0" rtlCol="0" anchor="t" anchorCtr="0">
            <a:spAutoFit/>
          </a:bodyPr>
          <a:lstStyle/>
          <a:p>
            <a:pPr algn="ctr">
              <a:lnSpc>
                <a:spcPct val="120000"/>
              </a:lnSpc>
              <a:spcAft>
                <a:spcPts val="200"/>
              </a:spcAft>
            </a:pP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rPr>
              <a:t>’</a:t>
            </a:r>
            <a:r>
              <a:rPr lang="en-US" altLang="ko-KR" sz="2000" dirty="0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rPr>
              <a:t>24</a:t>
            </a: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rPr>
              <a:t>년 </a:t>
            </a:r>
            <a:r>
              <a:rPr lang="en-US" altLang="ko-KR" sz="2000" dirty="0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rPr>
              <a:t>10</a:t>
            </a: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rPr>
              <a:t>월 </a:t>
            </a:r>
          </a:p>
          <a:p>
            <a:pPr algn="ctr">
              <a:lnSpc>
                <a:spcPct val="120000"/>
              </a:lnSpc>
              <a:spcAft>
                <a:spcPts val="200"/>
              </a:spcAft>
            </a:pP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기업교육 전문기업 멀티캠퍼스 러닝플랫폼에 </a:t>
            </a:r>
            <a:endParaRPr lang="en-US" altLang="ko-KR" sz="2000" dirty="0">
              <a:ln w="6350">
                <a:noFill/>
              </a:ln>
              <a:gradFill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5400000" scaled="1"/>
              </a:gra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맑은 고딕 Semilight" panose="020B0502040204020203" pitchFamily="50" charset="-127"/>
            </a:endParaRPr>
          </a:p>
          <a:p>
            <a:pPr algn="ctr">
              <a:lnSpc>
                <a:spcPct val="120000"/>
              </a:lnSpc>
              <a:spcAft>
                <a:spcPts val="200"/>
              </a:spcAft>
            </a:pP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생성형 </a:t>
            </a:r>
            <a:r>
              <a:rPr lang="en-US" altLang="ko-KR" sz="2000" dirty="0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AI </a:t>
            </a:r>
            <a:r>
              <a:rPr lang="en-US" altLang="ko-KR" sz="2000" dirty="0" err="1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Tuter</a:t>
            </a: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rPr>
              <a:t>를 </a:t>
            </a: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rPr>
              <a:t>과정전문가 역할로 활용</a:t>
            </a:r>
            <a:endParaRPr lang="en-US" altLang="ko-KR" sz="2000" dirty="0">
              <a:ln w="6350">
                <a:noFill/>
              </a:ln>
              <a:gradFill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5400000" scaled="1"/>
              </a:gra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맑은 고딕 Semilight" panose="020B0502040204020203" pitchFamily="50" charset="-127"/>
            </a:endParaRPr>
          </a:p>
          <a:p>
            <a:pPr algn="ctr">
              <a:lnSpc>
                <a:spcPct val="120000"/>
              </a:lnSpc>
              <a:spcAft>
                <a:spcPts val="200"/>
              </a:spcAft>
            </a:pPr>
            <a:r>
              <a:rPr lang="ko-KR" altLang="en-US" sz="2000" dirty="0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rPr>
              <a:t>학습 질문부터 맞춤 피드백까지 </a:t>
            </a:r>
            <a:r>
              <a:rPr lang="ko-KR" altLang="en-US" sz="2000" dirty="0" err="1">
                <a:ln w="6350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1"/>
                </a:gra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rPr>
              <a:t>제공중</a:t>
            </a:r>
            <a:endParaRPr lang="ko-KR" altLang="en-US" sz="2000" dirty="0">
              <a:ln w="6350">
                <a:noFill/>
              </a:ln>
              <a:gradFill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lin ang="5400000" scaled="1"/>
              </a:gradFill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맑은 고딕 Semilight" panose="020B0502040204020203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49CB70E-5B0F-4784-9829-F545BD9160A4}"/>
              </a:ext>
            </a:extLst>
          </p:cNvPr>
          <p:cNvSpPr/>
          <p:nvPr/>
        </p:nvSpPr>
        <p:spPr>
          <a:xfrm>
            <a:off x="6267976" y="5001522"/>
            <a:ext cx="2037737" cy="449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1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200" b="0" i="0" u="none" strike="noStrike" kern="1200" cap="none" normalizeH="0" noProof="0" dirty="0">
                <a:ln>
                  <a:noFill/>
                </a:ln>
                <a:gradFill>
                  <a:gsLst>
                    <a:gs pos="0">
                      <a:schemeClr val="bg1">
                        <a:alpha val="20000"/>
                      </a:schemeClr>
                    </a:gs>
                    <a:gs pos="100000">
                      <a:schemeClr val="bg1">
                        <a:alpha val="2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AI </a:t>
            </a:r>
            <a:r>
              <a:rPr kumimoji="0" lang="ko-KR" altLang="en-US" sz="2200" b="0" i="0" u="none" strike="noStrike" kern="1200" cap="none" normalizeH="0" noProof="0" dirty="0" err="1">
                <a:ln>
                  <a:noFill/>
                </a:ln>
                <a:gradFill>
                  <a:gsLst>
                    <a:gs pos="0">
                      <a:schemeClr val="bg1">
                        <a:alpha val="20000"/>
                      </a:schemeClr>
                    </a:gs>
                    <a:gs pos="100000">
                      <a:schemeClr val="bg1">
                        <a:alpha val="2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어드바이저</a:t>
            </a:r>
            <a:endParaRPr kumimoji="0" lang="ko-KR" altLang="en-US" sz="2200" b="0" i="0" u="none" strike="noStrike" kern="1200" cap="none" normalizeH="0" noProof="0" dirty="0">
              <a:ln>
                <a:noFill/>
              </a:ln>
              <a:gradFill>
                <a:gsLst>
                  <a:gs pos="0">
                    <a:schemeClr val="bg1">
                      <a:alpha val="2000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BF1549CD-8BEA-4976-A3FA-359E0554A10E}"/>
              </a:ext>
            </a:extLst>
          </p:cNvPr>
          <p:cNvSpPr/>
          <p:nvPr/>
        </p:nvSpPr>
        <p:spPr>
          <a:xfrm>
            <a:off x="7271626" y="5370052"/>
            <a:ext cx="1496080" cy="530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1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700" b="0" i="0" u="none" strike="noStrike" kern="1200" cap="none" normalizeH="0" noProof="0" dirty="0">
                <a:ln>
                  <a:noFill/>
                </a:ln>
                <a:gradFill>
                  <a:gsLst>
                    <a:gs pos="0">
                      <a:srgbClr val="80CAE2">
                        <a:alpha val="40000"/>
                      </a:srgbClr>
                    </a:gs>
                    <a:gs pos="100000">
                      <a:srgbClr val="80CAE2">
                        <a:alpha val="40000"/>
                      </a:srgbClr>
                    </a:gs>
                  </a:gsLst>
                  <a:lin ang="0" scaled="1"/>
                </a:gra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AI </a:t>
            </a:r>
            <a:r>
              <a:rPr kumimoji="0" lang="ko-KR" altLang="en-US" sz="2700" b="0" i="0" u="none" strike="noStrike" kern="1200" cap="none" normalizeH="0" noProof="0" dirty="0" err="1">
                <a:ln>
                  <a:noFill/>
                </a:ln>
                <a:gradFill>
                  <a:gsLst>
                    <a:gs pos="0">
                      <a:srgbClr val="80CAE2">
                        <a:alpha val="40000"/>
                      </a:srgbClr>
                    </a:gs>
                    <a:gs pos="100000">
                      <a:srgbClr val="80CAE2">
                        <a:alpha val="40000"/>
                      </a:srgbClr>
                    </a:gs>
                  </a:gsLst>
                  <a:lin ang="0" scaled="1"/>
                </a:gra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튜터</a:t>
            </a:r>
            <a:endParaRPr kumimoji="0" lang="ko-KR" altLang="en-US" sz="2700" b="0" i="0" u="none" strike="noStrike" kern="1200" cap="none" normalizeH="0" noProof="0" dirty="0">
              <a:ln>
                <a:noFill/>
              </a:ln>
              <a:gradFill>
                <a:gsLst>
                  <a:gs pos="0">
                    <a:srgbClr val="80CAE2">
                      <a:alpha val="40000"/>
                    </a:srgbClr>
                  </a:gs>
                  <a:gs pos="100000">
                    <a:srgbClr val="80CAE2">
                      <a:alpha val="40000"/>
                    </a:srgbClr>
                  </a:gs>
                </a:gsLst>
                <a:lin ang="0" scaled="1"/>
              </a:gra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044A393-1577-4B7A-B905-C39CCD27F2E2}"/>
              </a:ext>
            </a:extLst>
          </p:cNvPr>
          <p:cNvSpPr/>
          <p:nvPr/>
        </p:nvSpPr>
        <p:spPr>
          <a:xfrm>
            <a:off x="9379096" y="735194"/>
            <a:ext cx="2693366" cy="6609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1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500" b="0" i="0" u="none" strike="noStrike" kern="1200" cap="none" normalizeH="0" noProof="0" dirty="0">
                <a:ln>
                  <a:noFill/>
                </a:ln>
                <a:gradFill>
                  <a:gsLst>
                    <a:gs pos="0">
                      <a:prstClr val="white">
                        <a:alpha val="15000"/>
                      </a:prstClr>
                    </a:gs>
                    <a:gs pos="100000">
                      <a:prstClr val="white">
                        <a:alpha val="1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맞춤형 </a:t>
            </a:r>
            <a:r>
              <a:rPr kumimoji="0" lang="en-US" altLang="ko-KR" sz="3500" b="0" i="0" u="none" strike="noStrike" kern="1200" cap="none" normalizeH="0" noProof="0" dirty="0">
                <a:ln>
                  <a:noFill/>
                </a:ln>
                <a:gradFill>
                  <a:gsLst>
                    <a:gs pos="0">
                      <a:prstClr val="white">
                        <a:alpha val="15000"/>
                      </a:prstClr>
                    </a:gs>
                    <a:gs pos="100000">
                      <a:prstClr val="white">
                        <a:alpha val="1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UI/UX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907424C-A5F4-4D0F-A7BA-0F20E79BEA6C}"/>
              </a:ext>
            </a:extLst>
          </p:cNvPr>
          <p:cNvSpPr/>
          <p:nvPr/>
        </p:nvSpPr>
        <p:spPr>
          <a:xfrm>
            <a:off x="7175828" y="1022618"/>
            <a:ext cx="1237838" cy="287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200" latinLnBrk="0">
              <a:lnSpc>
                <a:spcPct val="110000"/>
              </a:lnSpc>
              <a:defRPr/>
            </a:pPr>
            <a:r>
              <a:rPr lang="ko-KR" altLang="en-US" sz="1200" dirty="0">
                <a:gradFill>
                  <a:gsLst>
                    <a:gs pos="0">
                      <a:srgbClr val="80CAE2">
                        <a:alpha val="60000"/>
                      </a:srgbClr>
                    </a:gs>
                    <a:gs pos="100000">
                      <a:srgbClr val="80CAE2">
                        <a:alpha val="60000"/>
                      </a:srgbClr>
                    </a:gs>
                  </a:gsLst>
                  <a:lin ang="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플랫폼 성능 개선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79B6005-10BB-4594-8888-A3E90E0C8191}"/>
              </a:ext>
            </a:extLst>
          </p:cNvPr>
          <p:cNvSpPr txBox="1"/>
          <p:nvPr/>
        </p:nvSpPr>
        <p:spPr>
          <a:xfrm>
            <a:off x="6031792" y="1337098"/>
            <a:ext cx="2081097" cy="4847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216000" lvl="0" indent="-216000" defTabSz="914400" fontAlgn="base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8892AA"/>
              </a:buClr>
              <a:buSzPct val="120000"/>
              <a:buFont typeface="Wingdings" panose="05000000000000000000" pitchFamily="2" charset="2"/>
              <a:buBlip>
                <a:blip r:embed="rId2"/>
              </a:buBlip>
              <a:tabLst>
                <a:tab pos="381000" algn="l"/>
                <a:tab pos="827088" algn="l"/>
              </a:tabLst>
              <a:defRPr kumimoji="1" sz="1200" b="1" spc="0">
                <a:ln w="11430">
                  <a:solidFill>
                    <a:schemeClr val="bg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  <a:cs typeface="Arial Unicode MS" panose="020B0604020202020204" pitchFamily="50" charset="-127"/>
              </a:defRPr>
            </a:lvl1pPr>
            <a:lvl2pPr marL="324000" lvl="1" indent="-108000" defTabSz="914400">
              <a:lnSpc>
                <a:spcPct val="110000"/>
              </a:lnSpc>
              <a:spcBef>
                <a:spcPts val="300"/>
              </a:spcBef>
              <a:buFont typeface="나눔스퀘어" panose="020B0600000101010101" pitchFamily="50" charset="-127"/>
              <a:buChar char="-"/>
              <a:defRPr sz="1150" spc="-50" baseline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432000" lvl="2" indent="-108000" defTabSz="914400">
              <a:lnSpc>
                <a:spcPct val="110000"/>
              </a:lnSpc>
              <a:spcBef>
                <a:spcPts val="300"/>
              </a:spcBef>
              <a:buClr>
                <a:srgbClr val="C3C8D4"/>
              </a:buClr>
              <a:buFont typeface="Arial" panose="020B0604020202020204" pitchFamily="34" charset="0"/>
              <a:buChar char="•"/>
              <a:defRPr sz="1100" spc="-50" baseline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540000" lvl="3" indent="-108000" defTabSz="914400">
              <a:lnSpc>
                <a:spcPct val="100000"/>
              </a:lnSpc>
              <a:spcBef>
                <a:spcPts val="300"/>
              </a:spcBef>
              <a:buClr>
                <a:schemeClr val="tx1">
                  <a:lumMod val="50000"/>
                  <a:lumOff val="50000"/>
                </a:schemeClr>
              </a:buClr>
              <a:buFont typeface="나눔스퀘어" panose="020B0600000101010101" pitchFamily="50" charset="-127"/>
              <a:buChar char="-"/>
              <a:defRPr sz="1050" spc="-50" baseline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16000" lvl="4" indent="0" defTabSz="9144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spc="-50" baseline="0">
                <a:gradFill>
                  <a:gsLst>
                    <a:gs pos="0">
                      <a:srgbClr val="04306C"/>
                    </a:gs>
                    <a:gs pos="100000">
                      <a:srgbClr val="04306C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16000" lvl="5" indent="0" defTabSz="9144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spc="-50">
                <a:gradFill>
                  <a:gsLst>
                    <a:gs pos="0">
                      <a:srgbClr val="04306C"/>
                    </a:gs>
                    <a:gs pos="100000">
                      <a:srgbClr val="04306C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16000" lvl="6" indent="0" defTabSz="9144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spc="-50">
                <a:gradFill>
                  <a:gsLst>
                    <a:gs pos="0">
                      <a:srgbClr val="04306C"/>
                    </a:gs>
                    <a:gs pos="100000">
                      <a:srgbClr val="04306C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216000" lvl="7" indent="0" defTabSz="9144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spc="-50">
                <a:gradFill>
                  <a:gsLst>
                    <a:gs pos="0">
                      <a:srgbClr val="04306C"/>
                    </a:gs>
                    <a:gs pos="100000">
                      <a:srgbClr val="04306C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216000" lvl="8" indent="0" defTabSz="9144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spc="-50">
                <a:gradFill>
                  <a:gsLst>
                    <a:gs pos="0">
                      <a:srgbClr val="04306C"/>
                    </a:gs>
                    <a:gs pos="100000">
                      <a:srgbClr val="04306C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marL="0" marR="0" lvl="2" indent="0" algn="ctr" defTabSz="914400" rtl="0" eaLnBrk="1" fontAlgn="auto" latinLnBrk="1" hangingPunct="1">
              <a:spcBef>
                <a:spcPts val="0"/>
              </a:spcBef>
              <a:buClr>
                <a:srgbClr val="C3C8D4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000" b="0" i="0" u="none" strike="noStrike" kern="1200" cap="none" spc="0" normalizeH="0" noProof="0" dirty="0">
                <a:ln>
                  <a:noFill/>
                </a:ln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100000">
                      <a:schemeClr val="bg1">
                        <a:alpha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</a:rPr>
              <a:t>삼성 클라우드</a:t>
            </a:r>
          </a:p>
          <a:p>
            <a:pPr marL="0" lvl="2" indent="0" algn="ctr">
              <a:spcBef>
                <a:spcPts val="0"/>
              </a:spcBef>
              <a:buNone/>
              <a:defRPr/>
            </a:pPr>
            <a:r>
              <a:rPr lang="en-US" altLang="ko-KR" sz="900" spc="0" dirty="0">
                <a:gradFill>
                  <a:gsLst>
                    <a:gs pos="0">
                      <a:schemeClr val="bg1">
                        <a:alpha val="30000"/>
                      </a:schemeClr>
                    </a:gs>
                    <a:gs pos="100000">
                      <a:schemeClr val="bg1">
                        <a:alpha val="30000"/>
                      </a:schemeClr>
                    </a:gs>
                  </a:gsLst>
                  <a:lin ang="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Samsung Cloud Platform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F61A33A-7802-4BA8-8822-F7CEEE38A75D}"/>
              </a:ext>
            </a:extLst>
          </p:cNvPr>
          <p:cNvSpPr/>
          <p:nvPr/>
        </p:nvSpPr>
        <p:spPr>
          <a:xfrm>
            <a:off x="10340836" y="5329118"/>
            <a:ext cx="1233030" cy="3685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 latinLnBrk="0">
              <a:lnSpc>
                <a:spcPct val="110000"/>
              </a:lnSpc>
              <a:defRPr/>
            </a:pPr>
            <a:r>
              <a:rPr lang="ko-KR" altLang="en-US" sz="1700" dirty="0">
                <a:gradFill>
                  <a:gsLst>
                    <a:gs pos="0">
                      <a:schemeClr val="bg1">
                        <a:alpha val="40000"/>
                      </a:schemeClr>
                    </a:gs>
                    <a:gs pos="100000">
                      <a:schemeClr val="bg1">
                        <a:alpha val="40000"/>
                      </a:schemeClr>
                    </a:gs>
                  </a:gsLst>
                  <a:lin ang="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보안성 강화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9E03C1-078E-45DE-AF8D-4A76B9D394BC}"/>
              </a:ext>
            </a:extLst>
          </p:cNvPr>
          <p:cNvSpPr txBox="1"/>
          <p:nvPr/>
        </p:nvSpPr>
        <p:spPr>
          <a:xfrm>
            <a:off x="1991709" y="983155"/>
            <a:ext cx="1647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gradFill>
                  <a:gsLst>
                    <a:gs pos="0">
                      <a:srgbClr val="0000A4"/>
                    </a:gs>
                    <a:gs pos="100000">
                      <a:srgbClr val="0000A4"/>
                    </a:gs>
                  </a:gsLst>
                  <a:lin ang="16200000" scaled="1"/>
                </a:gra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맑은 고딕 Semilight" panose="020B0502040204020203" pitchFamily="50" charset="-127"/>
              </a:rPr>
              <a:t>Q.</a:t>
            </a:r>
            <a:endParaRPr lang="ko-KR" altLang="en-US" sz="4000" dirty="0">
              <a:gradFill>
                <a:gsLst>
                  <a:gs pos="0">
                    <a:srgbClr val="0000A4"/>
                  </a:gs>
                  <a:gs pos="100000">
                    <a:srgbClr val="0000A4"/>
                  </a:gs>
                </a:gsLst>
                <a:lin ang="16200000" scaled="1"/>
              </a:gradFill>
              <a:latin typeface="나눔스퀘어 네오 Heavy" panose="00000A00000000000000" pitchFamily="2" charset="-127"/>
              <a:ea typeface="나눔스퀘어 네오 Heavy" panose="00000A00000000000000" pitchFamily="2" charset="-127"/>
              <a:cs typeface="맑은 고딕 Semilight" panose="020B0502040204020203" pitchFamily="50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9E339B8-5F30-441A-88C1-6EA86A7AE7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273" y="3232397"/>
            <a:ext cx="2322581" cy="3625603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0DA4110-8B6A-4379-8632-8C2724BD9922}"/>
              </a:ext>
            </a:extLst>
          </p:cNvPr>
          <p:cNvCxnSpPr>
            <a:cxnSpLocks/>
          </p:cNvCxnSpPr>
          <p:nvPr/>
        </p:nvCxnSpPr>
        <p:spPr>
          <a:xfrm>
            <a:off x="8634491" y="2112890"/>
            <a:ext cx="590393" cy="0"/>
          </a:xfrm>
          <a:prstGeom prst="line">
            <a:avLst/>
          </a:prstGeom>
          <a:ln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7AE9FB03-2E17-421E-A250-E4B0AB74A137}"/>
              </a:ext>
            </a:extLst>
          </p:cNvPr>
          <p:cNvGrpSpPr/>
          <p:nvPr/>
        </p:nvGrpSpPr>
        <p:grpSpPr>
          <a:xfrm>
            <a:off x="972043" y="2337745"/>
            <a:ext cx="3708088" cy="1258797"/>
            <a:chOff x="972043" y="2494455"/>
            <a:chExt cx="3708088" cy="1258797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045CECD-CEE9-4C9E-A401-C32A94A79D24}"/>
                </a:ext>
              </a:extLst>
            </p:cNvPr>
            <p:cNvSpPr/>
            <p:nvPr/>
          </p:nvSpPr>
          <p:spPr>
            <a:xfrm>
              <a:off x="1933538" y="2494455"/>
              <a:ext cx="1508834" cy="29585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Light" panose="00000400000000000000" pitchFamily="2" charset="-127"/>
                  <a:ea typeface="나눔스퀘어 네오 Light" panose="00000400000000000000" pitchFamily="2" charset="-127"/>
                  <a:cs typeface="맑은 고딕 Semilight" panose="020B0502040204020203" pitchFamily="50" charset="-127"/>
                </a:rPr>
                <a:t>생성형 </a:t>
              </a:r>
              <a:r>
                <a:rPr lang="en-US" altLang="ko-KR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Light" panose="00000400000000000000" pitchFamily="2" charset="-127"/>
                  <a:ea typeface="나눔스퀘어 네오 Light" panose="00000400000000000000" pitchFamily="2" charset="-127"/>
                  <a:cs typeface="맑은 고딕 Semilight" panose="020B0502040204020203" pitchFamily="50" charset="-127"/>
                </a:rPr>
                <a:t>AI </a:t>
              </a:r>
              <a:r>
                <a:rPr lang="ko-KR" altLang="en-US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Light" panose="00000400000000000000" pitchFamily="2" charset="-127"/>
                  <a:ea typeface="나눔스퀘어 네오 Light" panose="00000400000000000000" pitchFamily="2" charset="-127"/>
                  <a:cs typeface="맑은 고딕 Semilight" panose="020B0502040204020203" pitchFamily="50" charset="-127"/>
                </a:rPr>
                <a:t>시대</a:t>
              </a:r>
              <a:r>
                <a:rPr lang="en-US" altLang="ko-KR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Light" panose="00000400000000000000" pitchFamily="2" charset="-127"/>
                  <a:ea typeface="나눔스퀘어 네오 Light" panose="00000400000000000000" pitchFamily="2" charset="-127"/>
                  <a:cs typeface="맑은 고딕 Semilight" panose="020B0502040204020203" pitchFamily="50" charset="-127"/>
                </a:rPr>
                <a:t>,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C6CBF66-6A66-4204-8B33-3B0F7F5613AD}"/>
                </a:ext>
              </a:extLst>
            </p:cNvPr>
            <p:cNvSpPr/>
            <p:nvPr/>
          </p:nvSpPr>
          <p:spPr>
            <a:xfrm>
              <a:off x="1514438" y="2808387"/>
              <a:ext cx="2347034" cy="29585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  <a:cs typeface="맑은 고딕 Semilight" panose="020B0502040204020203" pitchFamily="50" charset="-127"/>
                </a:rPr>
                <a:t>임직원 교육 과정에</a:t>
              </a:r>
              <a:endParaRPr lang="en-US" altLang="ko-KR" sz="1700" dirty="0">
                <a:ln w="6350">
                  <a:noFill/>
                </a:ln>
                <a:gradFill>
                  <a:gsLst>
                    <a:gs pos="100000">
                      <a:prstClr val="black">
                        <a:alpha val="80000"/>
                      </a:prstClr>
                    </a:gs>
                    <a:gs pos="0">
                      <a:prstClr val="black">
                        <a:alpha val="80000"/>
                      </a:prstClr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67AB691-F045-47E3-9039-1913FEF95FDF}"/>
                </a:ext>
              </a:extLst>
            </p:cNvPr>
            <p:cNvSpPr/>
            <p:nvPr/>
          </p:nvSpPr>
          <p:spPr>
            <a:xfrm>
              <a:off x="972043" y="3122319"/>
              <a:ext cx="1650702" cy="29585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  <a:cs typeface="맑은 고딕 Semilight" panose="020B0502040204020203" pitchFamily="50" charset="-127"/>
                </a:rPr>
                <a:t>생성형 </a:t>
              </a:r>
              <a:r>
                <a:rPr lang="en-US" altLang="ko-KR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  <a:cs typeface="맑은 고딕 Semilight" panose="020B0502040204020203" pitchFamily="50" charset="-127"/>
                </a:rPr>
                <a:t>AI </a:t>
              </a:r>
              <a:r>
                <a:rPr lang="ko-KR" altLang="en-US" sz="1700" dirty="0" err="1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  <a:cs typeface="맑은 고딕 Semilight" panose="020B0502040204020203" pitchFamily="50" charset="-127"/>
                </a:rPr>
                <a:t>튜터</a:t>
              </a:r>
              <a:r>
                <a:rPr lang="ko-KR" altLang="en-US" sz="1700" dirty="0" err="1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Light" panose="00000400000000000000" pitchFamily="2" charset="-127"/>
                  <a:ea typeface="나눔스퀘어 네오 Light" panose="00000400000000000000" pitchFamily="2" charset="-127"/>
                  <a:cs typeface="맑은 고딕 Semilight" panose="020B0502040204020203" pitchFamily="50" charset="-127"/>
                </a:rPr>
                <a:t>를</a:t>
              </a:r>
              <a:r>
                <a:rPr lang="en-US" altLang="ko-KR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  <a:cs typeface="맑은 고딕 Semilight" panose="020B0502040204020203" pitchFamily="50" charset="-127"/>
                </a:rPr>
                <a:t> 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A0F187F-0EE7-428D-A958-11A57FB9D4B2}"/>
                </a:ext>
              </a:extLst>
            </p:cNvPr>
            <p:cNvSpPr/>
            <p:nvPr/>
          </p:nvSpPr>
          <p:spPr>
            <a:xfrm>
              <a:off x="2622745" y="3122319"/>
              <a:ext cx="929566" cy="29585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Light" panose="00000400000000000000" pitchFamily="2" charset="-127"/>
                  <a:ea typeface="나눔스퀘어 네오 Light" panose="00000400000000000000" pitchFamily="2" charset="-127"/>
                  <a:cs typeface="맑은 고딕 Semilight" panose="020B0502040204020203" pitchFamily="50" charset="-127"/>
                </a:rPr>
                <a:t>활용하면 </a:t>
              </a:r>
              <a:endParaRPr lang="en-US" altLang="ko-KR" sz="1700" dirty="0">
                <a:ln w="6350">
                  <a:noFill/>
                </a:ln>
                <a:gradFill>
                  <a:gsLst>
                    <a:gs pos="100000">
                      <a:prstClr val="black">
                        <a:alpha val="80000"/>
                      </a:prstClr>
                    </a:gs>
                    <a:gs pos="0">
                      <a:prstClr val="black">
                        <a:alpha val="80000"/>
                      </a:prstClr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EFB1829-B44C-44EB-83F3-8E1A7C15FF86}"/>
                </a:ext>
              </a:extLst>
            </p:cNvPr>
            <p:cNvSpPr/>
            <p:nvPr/>
          </p:nvSpPr>
          <p:spPr>
            <a:xfrm>
              <a:off x="3492863" y="3129153"/>
              <a:ext cx="1165303" cy="29585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Light" panose="00000400000000000000" pitchFamily="2" charset="-127"/>
                  <a:ea typeface="나눔스퀘어 네오 Light" panose="00000400000000000000" pitchFamily="2" charset="-127"/>
                  <a:cs typeface="맑은 고딕 Semilight" panose="020B0502040204020203" pitchFamily="50" charset="-127"/>
                </a:rPr>
                <a:t>지속적으로 </a:t>
              </a:r>
              <a:endParaRPr lang="en-US" altLang="ko-KR" sz="1700" dirty="0">
                <a:ln w="6350">
                  <a:noFill/>
                </a:ln>
                <a:gradFill>
                  <a:gsLst>
                    <a:gs pos="100000">
                      <a:prstClr val="black">
                        <a:alpha val="80000"/>
                      </a:prstClr>
                    </a:gs>
                    <a:gs pos="0">
                      <a:prstClr val="black">
                        <a:alpha val="80000"/>
                      </a:prstClr>
                    </a:gs>
                  </a:gsLst>
                  <a:lin ang="5400000" scaled="1"/>
                </a:gradFill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BFDFFF2-F1EE-47CE-A15B-DFA2ED76F57D}"/>
                </a:ext>
              </a:extLst>
            </p:cNvPr>
            <p:cNvSpPr/>
            <p:nvPr/>
          </p:nvSpPr>
          <p:spPr>
            <a:xfrm>
              <a:off x="1613128" y="3457402"/>
              <a:ext cx="3067003" cy="29585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Light" panose="00000400000000000000" pitchFamily="2" charset="-127"/>
                  <a:ea typeface="나눔스퀘어 네오 Light" panose="00000400000000000000" pitchFamily="2" charset="-127"/>
                  <a:cs typeface="맑은 고딕 Semilight" panose="020B0502040204020203" pitchFamily="50" charset="-127"/>
                </a:rPr>
                <a:t>활발히                  사용할 것인가</a:t>
              </a:r>
              <a:r>
                <a:rPr lang="en-US" altLang="ko-KR" sz="1700" dirty="0">
                  <a:ln w="6350">
                    <a:noFill/>
                  </a:ln>
                  <a:gradFill>
                    <a:gsLst>
                      <a:gs pos="100000">
                        <a:prstClr val="black">
                          <a:alpha val="80000"/>
                        </a:prstClr>
                      </a:gs>
                      <a:gs pos="0">
                        <a:prstClr val="black">
                          <a:alpha val="80000"/>
                        </a:prstClr>
                      </a:gs>
                    </a:gsLst>
                    <a:lin ang="5400000" scaled="1"/>
                  </a:gradFill>
                  <a:latin typeface="나눔스퀘어 네오 Light" panose="00000400000000000000" pitchFamily="2" charset="-127"/>
                  <a:ea typeface="나눔스퀘어 네오 Light" panose="00000400000000000000" pitchFamily="2" charset="-127"/>
                  <a:cs typeface="맑은 고딕 Semilight" panose="020B0502040204020203" pitchFamily="50" charset="-127"/>
                </a:rPr>
                <a:t>?</a:t>
              </a:r>
              <a:endParaRPr lang="en-US" altLang="ko-KR" sz="1700" dirty="0">
                <a:ln w="6350">
                  <a:noFill/>
                </a:ln>
                <a:gradFill>
                  <a:gsLst>
                    <a:gs pos="100000">
                      <a:prstClr val="black">
                        <a:alpha val="80000"/>
                      </a:prstClr>
                    </a:gs>
                    <a:gs pos="0">
                      <a:prstClr val="black">
                        <a:alpha val="80000"/>
                      </a:prstClr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맑은 고딕 Semilight" panose="020B0502040204020203" pitchFamily="50" charset="-127"/>
              </a:endParaRPr>
            </a:p>
          </p:txBody>
        </p:sp>
      </p:grpSp>
      <p:pic>
        <p:nvPicPr>
          <p:cNvPr id="38" name="그림 37">
            <a:extLst>
              <a:ext uri="{FF2B5EF4-FFF2-40B4-BE49-F238E27FC236}">
                <a16:creationId xmlns:a16="http://schemas.microsoft.com/office/drawing/2014/main" id="{53267473-489F-3384-1207-C53A9304EC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666" y="4241248"/>
            <a:ext cx="1128804" cy="112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433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DC546A89-1F00-48C3-80B8-A9B10D785A65}"/>
              </a:ext>
            </a:extLst>
          </p:cNvPr>
          <p:cNvSpPr txBox="1"/>
          <p:nvPr/>
        </p:nvSpPr>
        <p:spPr>
          <a:xfrm>
            <a:off x="3749121" y="2726995"/>
            <a:ext cx="4693758" cy="10618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05000"/>
              </a:lnSpc>
              <a:defRPr/>
            </a:pPr>
            <a:r>
              <a:rPr lang="en-US" altLang="ko-KR" sz="6000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9937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>
            <a:extLst>
              <a:ext uri="{FF2B5EF4-FFF2-40B4-BE49-F238E27FC236}">
                <a16:creationId xmlns:a16="http://schemas.microsoft.com/office/drawing/2014/main" id="{422ACD1D-38BF-4590-915B-FADE1F6AC48A}"/>
              </a:ext>
            </a:extLst>
          </p:cNvPr>
          <p:cNvSpPr txBox="1"/>
          <p:nvPr/>
        </p:nvSpPr>
        <p:spPr>
          <a:xfrm>
            <a:off x="7904694" y="2031997"/>
            <a:ext cx="3272236" cy="369332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normalizeH="0" noProof="0" dirty="0">
                <a:ln>
                  <a:noFill/>
                </a:ln>
                <a:gradFill>
                  <a:gsLst>
                    <a:gs pos="0">
                      <a:srgbClr val="3444BD"/>
                    </a:gs>
                    <a:gs pos="100000">
                      <a:srgbClr val="3444BD"/>
                    </a:gs>
                  </a:gsLst>
                  <a:lin ang="16200000" scaled="1"/>
                </a:gradFill>
                <a:effectLst/>
                <a:uLnTx/>
                <a:uFillTx/>
                <a:latin typeface="나눔스퀘어 네오 Light" panose="00000400000000000000" pitchFamily="2" charset="-127"/>
                <a:ea typeface="나눔스퀘어 네오 Light" panose="00000400000000000000" pitchFamily="2" charset="-127"/>
                <a:cs typeface="맑은 고딕 Semilight" panose="020B0502040204020203" pitchFamily="50" charset="-127"/>
              </a:rPr>
              <a:t>연구과제</a:t>
            </a:r>
            <a:endParaRPr kumimoji="0" lang="en-US" altLang="ko-KR" sz="2400" b="0" i="0" u="none" strike="noStrike" kern="1200" cap="none" normalizeH="0" noProof="0" dirty="0">
              <a:ln>
                <a:noFill/>
              </a:ln>
              <a:gradFill>
                <a:gsLst>
                  <a:gs pos="0">
                    <a:srgbClr val="3444BD"/>
                  </a:gs>
                  <a:gs pos="100000">
                    <a:srgbClr val="3444BD"/>
                  </a:gs>
                </a:gsLst>
                <a:lin ang="16200000" scaled="1"/>
              </a:gradFill>
              <a:effectLst/>
              <a:uLnTx/>
              <a:uFillTx/>
              <a:latin typeface="나눔스퀘어 네오 Light" panose="00000400000000000000" pitchFamily="2" charset="-127"/>
              <a:ea typeface="나눔스퀘어 네오 Light" panose="00000400000000000000" pitchFamily="2" charset="-127"/>
              <a:cs typeface="맑은 고딕 Semilight" panose="020B0502040204020203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C16E271-0767-4AA3-81AE-F78862B7E08B}"/>
              </a:ext>
            </a:extLst>
          </p:cNvPr>
          <p:cNvSpPr/>
          <p:nvPr/>
        </p:nvSpPr>
        <p:spPr>
          <a:xfrm>
            <a:off x="7904694" y="2500827"/>
            <a:ext cx="3839767" cy="1030731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marL="0" marR="0" lvl="0" indent="0" defTabSz="914400" rtl="0" eaLnBrk="1" fontAlgn="base" latin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2C95DD"/>
              </a:buClr>
              <a:buSzTx/>
              <a:buFontTx/>
              <a:buNone/>
              <a:tabLst>
                <a:tab pos="60861" algn="l"/>
                <a:tab pos="97377" algn="l"/>
              </a:tabLst>
              <a:defRPr/>
            </a:pPr>
            <a:r>
              <a:rPr lang="ko-KR" altLang="en-US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  <a:t>새로운 기술</a:t>
            </a:r>
            <a:r>
              <a:rPr lang="en-US" altLang="ko-KR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  <a:t>생성형 </a:t>
            </a:r>
            <a:r>
              <a:rPr lang="en-US" altLang="ko-KR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  <a:t>AI </a:t>
            </a:r>
            <a:r>
              <a:rPr lang="ko-KR" altLang="en-US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  <a:t>서비스가 </a:t>
            </a:r>
            <a:br>
              <a:rPr lang="en-US" altLang="ko-KR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</a:br>
            <a:r>
              <a:rPr lang="ko-KR" altLang="en-US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  <a:t>기업교육 환경의 임직원 교육에 적용할 경우</a:t>
            </a:r>
            <a:r>
              <a:rPr lang="en-US" altLang="ko-KR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  <a:t>,</a:t>
            </a:r>
            <a:br>
              <a:rPr lang="en-US" altLang="ko-KR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</a:br>
            <a:r>
              <a:rPr lang="ko-KR" altLang="en-US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  <a:t>수용 및 지속사용 의도에 영향을 미치는 요인을 </a:t>
            </a:r>
            <a:br>
              <a:rPr lang="en-US" altLang="ko-KR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</a:br>
            <a:r>
              <a:rPr lang="ko-KR" altLang="en-US" sz="1400" b="1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맑은 고딕 Semilight" panose="020B0502040204020203" pitchFamily="50" charset="-127"/>
              </a:rPr>
              <a:t>“기술수용모델” </a:t>
            </a:r>
            <a:r>
              <a:rPr lang="ko-KR" altLang="en-US" sz="1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맑은 고딕 Semilight" panose="020B0502040204020203" pitchFamily="50" charset="-127"/>
              </a:rPr>
              <a:t>이론을 적용하여 분석</a:t>
            </a:r>
            <a:endParaRPr lang="en-US" altLang="ko-KR" sz="1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0" scaled="1"/>
              </a:gra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맑은 고딕 Semilight" panose="020B0502040204020203" pitchFamily="50" charset="-127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7570DF62-1BFF-44C0-A2E3-0D858B1AC948}"/>
              </a:ext>
            </a:extLst>
          </p:cNvPr>
          <p:cNvSpPr/>
          <p:nvPr/>
        </p:nvSpPr>
        <p:spPr>
          <a:xfrm>
            <a:off x="233801" y="1666141"/>
            <a:ext cx="1045095" cy="262853"/>
          </a:xfrm>
          <a:prstGeom prst="roundRect">
            <a:avLst>
              <a:gd name="adj" fmla="val 50000"/>
            </a:avLst>
          </a:prstGeom>
          <a:solidFill>
            <a:srgbClr val="3444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연구모형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1</a:t>
            </a:r>
          </a:p>
        </p:txBody>
      </p:sp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95403A1F-434E-9E37-5128-EA0DE9212760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1. 1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연구모형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F09D3E3-845F-3EF0-4512-5684679286AE}"/>
              </a:ext>
            </a:extLst>
          </p:cNvPr>
          <p:cNvGrpSpPr/>
          <p:nvPr/>
        </p:nvGrpSpPr>
        <p:grpSpPr>
          <a:xfrm>
            <a:off x="233801" y="2074782"/>
            <a:ext cx="7438113" cy="3911791"/>
            <a:chOff x="247650" y="796472"/>
            <a:chExt cx="7163344" cy="393383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F1C59A0-1849-AF85-3D51-289D52BAC1ED}"/>
                </a:ext>
              </a:extLst>
            </p:cNvPr>
            <p:cNvSpPr>
              <a:spLocks/>
            </p:cNvSpPr>
            <p:nvPr/>
          </p:nvSpPr>
          <p:spPr>
            <a:xfrm>
              <a:off x="247650" y="796472"/>
              <a:ext cx="7163344" cy="3933836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 w="28575">
              <a:solidFill>
                <a:srgbClr val="D0E2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700" b="1" spc="-15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E7C0D7B2-CEB7-61B2-E596-0AD22153B685}"/>
                </a:ext>
              </a:extLst>
            </p:cNvPr>
            <p:cNvSpPr/>
            <p:nvPr/>
          </p:nvSpPr>
          <p:spPr>
            <a:xfrm>
              <a:off x="2935812" y="1124859"/>
              <a:ext cx="1066800" cy="10668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2CD94EF-A9CB-1A48-6AE2-8B2713F3D926}"/>
                </a:ext>
              </a:extLst>
            </p:cNvPr>
            <p:cNvSpPr/>
            <p:nvPr/>
          </p:nvSpPr>
          <p:spPr>
            <a:xfrm>
              <a:off x="2935812" y="3391809"/>
              <a:ext cx="1066800" cy="10668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DFE20B8-D03D-F87E-8715-3B0C9E1090FD}"/>
                </a:ext>
              </a:extLst>
            </p:cNvPr>
            <p:cNvSpPr txBox="1">
              <a:spLocks/>
            </p:cNvSpPr>
            <p:nvPr/>
          </p:nvSpPr>
          <p:spPr>
            <a:xfrm>
              <a:off x="2954862" y="1472522"/>
              <a:ext cx="1014379" cy="36933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/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지각된</a:t>
              </a:r>
              <a:endParaRPr lang="en-US" altLang="ko-KR" sz="1200" spc="-5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유용성</a:t>
              </a:r>
              <a:endParaRPr lang="ko-KR" altLang="en-US" sz="12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A51B69F-7476-25CC-6A79-660E74EA9A1A}"/>
                </a:ext>
              </a:extLst>
            </p:cNvPr>
            <p:cNvSpPr txBox="1">
              <a:spLocks/>
            </p:cNvSpPr>
            <p:nvPr/>
          </p:nvSpPr>
          <p:spPr>
            <a:xfrm>
              <a:off x="2954862" y="3777572"/>
              <a:ext cx="1014379" cy="36933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/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지각된</a:t>
              </a:r>
              <a:endParaRPr lang="en-US" altLang="ko-KR" sz="1200" spc="-5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용이성</a:t>
              </a:r>
              <a:endParaRPr lang="ko-KR" altLang="en-US" sz="12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D228C3FC-CC97-CD4E-B80F-FD6CFFCA39FE}"/>
                </a:ext>
              </a:extLst>
            </p:cNvPr>
            <p:cNvCxnSpPr>
              <a:stCxn id="6" idx="0"/>
              <a:endCxn id="5" idx="4"/>
            </p:cNvCxnSpPr>
            <p:nvPr/>
          </p:nvCxnSpPr>
          <p:spPr>
            <a:xfrm flipV="1">
              <a:off x="3469212" y="2191659"/>
              <a:ext cx="0" cy="1200150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3F2E02F6-9DD9-8E8D-9C58-DE570EFD77C5}"/>
                </a:ext>
              </a:extLst>
            </p:cNvPr>
            <p:cNvCxnSpPr>
              <a:stCxn id="42" idx="3"/>
              <a:endCxn id="5" idx="2"/>
            </p:cNvCxnSpPr>
            <p:nvPr/>
          </p:nvCxnSpPr>
          <p:spPr>
            <a:xfrm>
              <a:off x="2047510" y="1257720"/>
              <a:ext cx="888302" cy="400539"/>
            </a:xfrm>
            <a:prstGeom prst="straightConnector1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8720192A-D9CB-6BBC-1BC3-A88099D6F33D}"/>
                </a:ext>
              </a:extLst>
            </p:cNvPr>
            <p:cNvCxnSpPr>
              <a:stCxn id="44" idx="3"/>
              <a:endCxn id="5" idx="2"/>
            </p:cNvCxnSpPr>
            <p:nvPr/>
          </p:nvCxnSpPr>
          <p:spPr>
            <a:xfrm flipV="1">
              <a:off x="2047510" y="1658259"/>
              <a:ext cx="888302" cy="388379"/>
            </a:xfrm>
            <a:prstGeom prst="straightConnector1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A543B0DD-965D-DDD9-73E8-A076A5D9758C}"/>
                </a:ext>
              </a:extLst>
            </p:cNvPr>
            <p:cNvCxnSpPr>
              <a:stCxn id="37" idx="3"/>
            </p:cNvCxnSpPr>
            <p:nvPr/>
          </p:nvCxnSpPr>
          <p:spPr>
            <a:xfrm flipV="1">
              <a:off x="2047510" y="1909660"/>
              <a:ext cx="939833" cy="883979"/>
            </a:xfrm>
            <a:prstGeom prst="straightConnector1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BB6B8667-C8DE-057D-F8DA-1F2BEFCF3CC3}"/>
                </a:ext>
              </a:extLst>
            </p:cNvPr>
            <p:cNvCxnSpPr>
              <a:stCxn id="38" idx="3"/>
            </p:cNvCxnSpPr>
            <p:nvPr/>
          </p:nvCxnSpPr>
          <p:spPr>
            <a:xfrm flipV="1">
              <a:off x="2047510" y="1900038"/>
              <a:ext cx="939833" cy="1287689"/>
            </a:xfrm>
            <a:prstGeom prst="straightConnector1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36717919-14A8-3B34-CEBE-230310EAD54F}"/>
                </a:ext>
              </a:extLst>
            </p:cNvPr>
            <p:cNvCxnSpPr>
              <a:stCxn id="32" idx="3"/>
              <a:endCxn id="5" idx="3"/>
            </p:cNvCxnSpPr>
            <p:nvPr/>
          </p:nvCxnSpPr>
          <p:spPr>
            <a:xfrm flipV="1">
              <a:off x="2047510" y="2035430"/>
              <a:ext cx="1044531" cy="1864718"/>
            </a:xfrm>
            <a:prstGeom prst="straightConnector1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3F4BB2C4-6B60-750D-DAB0-768F65FD3417}"/>
                </a:ext>
              </a:extLst>
            </p:cNvPr>
            <p:cNvCxnSpPr>
              <a:stCxn id="33" idx="3"/>
              <a:endCxn id="5" idx="3"/>
            </p:cNvCxnSpPr>
            <p:nvPr/>
          </p:nvCxnSpPr>
          <p:spPr>
            <a:xfrm flipV="1">
              <a:off x="2047510" y="2035430"/>
              <a:ext cx="1044531" cy="2258960"/>
            </a:xfrm>
            <a:prstGeom prst="straightConnector1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AF835C69-20AA-BD6E-C156-64D17D1BD91E}"/>
                </a:ext>
              </a:extLst>
            </p:cNvPr>
            <p:cNvSpPr/>
            <p:nvPr/>
          </p:nvSpPr>
          <p:spPr>
            <a:xfrm>
              <a:off x="4637735" y="3377709"/>
              <a:ext cx="1066800" cy="10668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E5A1871-8CF9-BDF8-C5DB-7FCD4679BB69}"/>
                </a:ext>
              </a:extLst>
            </p:cNvPr>
            <p:cNvSpPr txBox="1">
              <a:spLocks/>
            </p:cNvSpPr>
            <p:nvPr/>
          </p:nvSpPr>
          <p:spPr>
            <a:xfrm>
              <a:off x="4648723" y="3760133"/>
              <a:ext cx="1055812" cy="36933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/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생성형 </a:t>
              </a:r>
              <a:r>
                <a:rPr lang="en-US" altLang="ko-KR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AI</a:t>
              </a:r>
            </a:p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사용경험</a:t>
              </a:r>
              <a:endParaRPr lang="ko-KR" altLang="en-US" sz="12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7E9F9A22-7A01-9DB4-F9C4-02791E4B4AB0}"/>
                </a:ext>
              </a:extLst>
            </p:cNvPr>
            <p:cNvGrpSpPr/>
            <p:nvPr/>
          </p:nvGrpSpPr>
          <p:grpSpPr>
            <a:xfrm>
              <a:off x="647335" y="890668"/>
              <a:ext cx="1400175" cy="1323999"/>
              <a:chOff x="2933335" y="2301477"/>
              <a:chExt cx="1400175" cy="1323999"/>
            </a:xfrm>
          </p:grpSpPr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86B82C57-E86B-673A-6E30-4BC2DE681360}"/>
                  </a:ext>
                </a:extLst>
              </p:cNvPr>
              <p:cNvSpPr/>
              <p:nvPr/>
            </p:nvSpPr>
            <p:spPr>
              <a:xfrm>
                <a:off x="2933335" y="2500500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5D5206E2-0BA7-7756-6E57-83C10491E009}"/>
                  </a:ext>
                </a:extLst>
              </p:cNvPr>
              <p:cNvSpPr/>
              <p:nvPr/>
            </p:nvSpPr>
            <p:spPr>
              <a:xfrm>
                <a:off x="2933335" y="2894959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780A54F3-EBD0-C3E4-1392-A93527884EAE}"/>
                  </a:ext>
                </a:extLst>
              </p:cNvPr>
              <p:cNvSpPr/>
              <p:nvPr/>
            </p:nvSpPr>
            <p:spPr>
              <a:xfrm>
                <a:off x="2933335" y="3289418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953FC827-795A-062A-2C9B-66C2FA03E2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19288" y="2582379"/>
                <a:ext cx="1014379" cy="18466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ko-KR" altLang="en-US" sz="1200" spc="-5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효과성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1F57D88-8583-9A2D-4D93-DEC53BCEB79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19288" y="2972399"/>
                <a:ext cx="1014379" cy="18466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몰입감</a:t>
                </a:r>
                <a:endPara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AFB8776F-1547-FD0F-CE74-5FB08284B41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19288" y="3359559"/>
                <a:ext cx="1014379" cy="18466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자기주도성</a:t>
                </a:r>
                <a:endPara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0EFEA60-3318-A473-8E2F-28303EAFEA3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19288" y="2301477"/>
                <a:ext cx="1014379" cy="15388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ko-KR" altLang="en-US" sz="10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학습자 특성</a:t>
                </a:r>
                <a:endParaRPr lang="ko-KR" altLang="en-US" sz="10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</p:grp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0E5CFDC-D713-04F6-5EE5-2F8AF33F7890}"/>
                </a:ext>
              </a:extLst>
            </p:cNvPr>
            <p:cNvSpPr/>
            <p:nvPr/>
          </p:nvSpPr>
          <p:spPr>
            <a:xfrm>
              <a:off x="5927023" y="1124859"/>
              <a:ext cx="1066800" cy="10668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0CCF8714-9E9B-D514-DC71-709E511892E7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4002612" y="1658259"/>
              <a:ext cx="1924411" cy="0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E71A664-904C-5B3A-5E5B-01F50C2C384A}"/>
                </a:ext>
              </a:extLst>
            </p:cNvPr>
            <p:cNvSpPr txBox="1">
              <a:spLocks/>
            </p:cNvSpPr>
            <p:nvPr/>
          </p:nvSpPr>
          <p:spPr>
            <a:xfrm>
              <a:off x="5928119" y="1574782"/>
              <a:ext cx="1014379" cy="18466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/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태 도 </a:t>
              </a:r>
              <a:endParaRPr lang="ko-KR" altLang="en-US" sz="12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6C70CB45-C7C2-3516-0BA1-0A6B2B096E8D}"/>
                </a:ext>
              </a:extLst>
            </p:cNvPr>
            <p:cNvCxnSpPr>
              <a:stCxn id="5" idx="6"/>
            </p:cNvCxnSpPr>
            <p:nvPr/>
          </p:nvCxnSpPr>
          <p:spPr>
            <a:xfrm>
              <a:off x="4002612" y="1658259"/>
              <a:ext cx="2061771" cy="1849966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512E0013-A94B-E367-2D01-5D04E5C39502}"/>
                </a:ext>
              </a:extLst>
            </p:cNvPr>
            <p:cNvCxnSpPr>
              <a:stCxn id="20" idx="4"/>
            </p:cNvCxnSpPr>
            <p:nvPr/>
          </p:nvCxnSpPr>
          <p:spPr>
            <a:xfrm>
              <a:off x="6460423" y="2191659"/>
              <a:ext cx="0" cy="1152000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C4E2A71D-B46A-4E22-7220-6912ADD09621}"/>
                </a:ext>
              </a:extLst>
            </p:cNvPr>
            <p:cNvGrpSpPr/>
            <p:nvPr/>
          </p:nvGrpSpPr>
          <p:grpSpPr>
            <a:xfrm>
              <a:off x="647335" y="2420528"/>
              <a:ext cx="1400175" cy="935228"/>
              <a:chOff x="2933335" y="3796169"/>
              <a:chExt cx="1400175" cy="935228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92BB808F-4CAE-2F0E-B4FB-D478884D7974}"/>
                  </a:ext>
                </a:extLst>
              </p:cNvPr>
              <p:cNvSpPr/>
              <p:nvPr/>
            </p:nvSpPr>
            <p:spPr>
              <a:xfrm>
                <a:off x="2933335" y="4001251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7566BA17-888F-B2E3-FE83-4AABFC4E827F}"/>
                  </a:ext>
                </a:extLst>
              </p:cNvPr>
              <p:cNvSpPr/>
              <p:nvPr/>
            </p:nvSpPr>
            <p:spPr>
              <a:xfrm>
                <a:off x="2933335" y="4395339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7C9AEFB-3A80-B63C-7F0F-DCD8EE2BCC6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19288" y="4075042"/>
                <a:ext cx="1014379" cy="18466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개인화</a:t>
                </a:r>
                <a:endPara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D03E82B-9B60-0B0A-C808-017A47B7B9F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19288" y="4470042"/>
                <a:ext cx="1014379" cy="18466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혁신성</a:t>
                </a:r>
                <a:endPara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7560F320-8CC8-5558-7F7D-44C7C0E3726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19288" y="3796169"/>
                <a:ext cx="1014379" cy="15388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en-US" altLang="ko-KR" sz="10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Chat-GPT </a:t>
                </a:r>
                <a:r>
                  <a:rPr lang="ko-KR" altLang="en-US" sz="10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특성</a:t>
                </a:r>
                <a:endParaRPr lang="ko-KR" altLang="en-US" sz="10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6885200A-7033-37BE-53FB-C8060C2C06D5}"/>
                </a:ext>
              </a:extLst>
            </p:cNvPr>
            <p:cNvGrpSpPr/>
            <p:nvPr/>
          </p:nvGrpSpPr>
          <p:grpSpPr>
            <a:xfrm>
              <a:off x="647335" y="3537151"/>
              <a:ext cx="1400175" cy="925268"/>
              <a:chOff x="2933335" y="4912792"/>
              <a:chExt cx="1400175" cy="925268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FE3461A2-F8E6-8104-71CA-EF993816047E}"/>
                  </a:ext>
                </a:extLst>
              </p:cNvPr>
              <p:cNvSpPr/>
              <p:nvPr/>
            </p:nvSpPr>
            <p:spPr>
              <a:xfrm>
                <a:off x="2933335" y="5107760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8FB52B87-AFE6-A36B-B821-4B34F092ABE5}"/>
                  </a:ext>
                </a:extLst>
              </p:cNvPr>
              <p:cNvSpPr/>
              <p:nvPr/>
            </p:nvSpPr>
            <p:spPr>
              <a:xfrm>
                <a:off x="2933335" y="5502002"/>
                <a:ext cx="1400175" cy="33605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73E15E16-B2D1-ECEC-0DC5-4568BDF8F3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19288" y="5174582"/>
                <a:ext cx="1014379" cy="18466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신뢰성</a:t>
                </a:r>
                <a:endPara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29D9450-A33C-4AA9-B527-55BB8BF52A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19288" y="5578527"/>
                <a:ext cx="1014379" cy="18466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ko-KR" altLang="en-US" sz="12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접근성</a:t>
                </a:r>
                <a:endPara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774E606-E43C-79AA-A4EE-EEBA1A1DDF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19288" y="4912792"/>
                <a:ext cx="1014379" cy="15388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defTabSz="914400" latinLnBrk="1">
                  <a:defRPr/>
                </a:pPr>
                <a:r>
                  <a:rPr lang="ko-KR" altLang="en-US" sz="1000" spc="-5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0" scaled="1"/>
                    </a:gra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맑은 고딕 Semilight" panose="020B0502040204020203" pitchFamily="50" charset="-127"/>
                  </a:rPr>
                  <a:t>기업 특성</a:t>
                </a:r>
                <a:endParaRPr lang="ko-KR" altLang="en-US" sz="10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</p:grp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F9A01AA8-5C31-F07B-CE02-4C2FAABBEB59}"/>
                </a:ext>
              </a:extLst>
            </p:cNvPr>
            <p:cNvCxnSpPr>
              <a:endCxn id="5" idx="2"/>
            </p:cNvCxnSpPr>
            <p:nvPr/>
          </p:nvCxnSpPr>
          <p:spPr>
            <a:xfrm>
              <a:off x="2047510" y="1654964"/>
              <a:ext cx="888302" cy="3295"/>
            </a:xfrm>
            <a:prstGeom prst="straightConnector1">
              <a:avLst/>
            </a:prstGeom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001D6F11-4CBB-631D-E09F-5E2F6DA993AC}"/>
                </a:ext>
              </a:extLst>
            </p:cNvPr>
            <p:cNvCxnSpPr/>
            <p:nvPr/>
          </p:nvCxnSpPr>
          <p:spPr>
            <a:xfrm>
              <a:off x="5704535" y="3944799"/>
              <a:ext cx="22248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9F6AC5AB-70CD-97A0-F866-61A73E16B3E6}"/>
                </a:ext>
              </a:extLst>
            </p:cNvPr>
            <p:cNvCxnSpPr>
              <a:stCxn id="17" idx="1"/>
              <a:endCxn id="5" idx="4"/>
            </p:cNvCxnSpPr>
            <p:nvPr/>
          </p:nvCxnSpPr>
          <p:spPr>
            <a:xfrm flipH="1" flipV="1">
              <a:off x="3469212" y="2191659"/>
              <a:ext cx="1324752" cy="13422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52F7EFAE-52F5-B312-4B97-6D9E5725E3D3}"/>
                </a:ext>
              </a:extLst>
            </p:cNvPr>
            <p:cNvSpPr/>
            <p:nvPr/>
          </p:nvSpPr>
          <p:spPr>
            <a:xfrm>
              <a:off x="5937741" y="3377709"/>
              <a:ext cx="1066800" cy="10668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971F7F1-DFDF-FF18-C283-504CE9C38461}"/>
                </a:ext>
              </a:extLst>
            </p:cNvPr>
            <p:cNvSpPr txBox="1">
              <a:spLocks/>
            </p:cNvSpPr>
            <p:nvPr/>
          </p:nvSpPr>
          <p:spPr>
            <a:xfrm>
              <a:off x="5966220" y="3709766"/>
              <a:ext cx="1014379" cy="430887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/>
            <a:p>
              <a:pPr algn="ctr" defTabSz="914400" latinLnBrk="1">
                <a:defRPr/>
              </a:pPr>
              <a:r>
                <a:rPr lang="ko-KR" altLang="en-US" sz="14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지속적인</a:t>
              </a:r>
              <a:endParaRPr lang="en-US" altLang="ko-KR" sz="1400" spc="-5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algn="ctr" defTabSz="914400" latinLnBrk="1">
                <a:defRPr/>
              </a:pPr>
              <a:r>
                <a:rPr lang="ko-KR" altLang="en-US" sz="14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사용의도</a:t>
              </a:r>
              <a:endPara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</p:grpSp>
      <p:sp>
        <p:nvSpPr>
          <p:cNvPr id="58" name="내용 개체 틀 1">
            <a:extLst>
              <a:ext uri="{FF2B5EF4-FFF2-40B4-BE49-F238E27FC236}">
                <a16:creationId xmlns:a16="http://schemas.microsoft.com/office/drawing/2014/main" id="{69E81B1A-48C2-4428-A84E-F02C0E021401}"/>
              </a:ext>
            </a:extLst>
          </p:cNvPr>
          <p:cNvSpPr txBox="1">
            <a:spLocks/>
          </p:cNvSpPr>
          <p:nvPr/>
        </p:nvSpPr>
        <p:spPr>
          <a:xfrm>
            <a:off x="7816456" y="3913590"/>
            <a:ext cx="3987658" cy="211632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ko-KR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2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108000" lvl="7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lvl="8">
              <a:defRPr/>
            </a:pPr>
            <a:r>
              <a:rPr lang="en-US" altLang="ko-KR" sz="1600" b="1" dirty="0"/>
              <a:t>1</a:t>
            </a:r>
            <a:r>
              <a:rPr lang="ko-KR" altLang="en-US" sz="1600" b="1" dirty="0"/>
              <a:t>차 제안모형 설계  </a:t>
            </a:r>
            <a:br>
              <a:rPr lang="en-US" altLang="ko-KR" sz="1600" dirty="0"/>
            </a:br>
            <a:r>
              <a:rPr lang="en-US" altLang="ko-KR" sz="1600" dirty="0"/>
              <a:t> </a:t>
            </a:r>
            <a:r>
              <a:rPr lang="ko-KR" altLang="en-US" sz="1300" dirty="0"/>
              <a:t>학습자가 인식한 학습의 효과성</a:t>
            </a:r>
            <a:r>
              <a:rPr lang="en-US" altLang="ko-KR" sz="1300" dirty="0"/>
              <a:t>, </a:t>
            </a:r>
            <a:r>
              <a:rPr lang="ko-KR" altLang="en-US" sz="1300" dirty="0" err="1"/>
              <a:t>몰입감</a:t>
            </a:r>
            <a:r>
              <a:rPr lang="en-US" altLang="ko-KR" sz="1300" dirty="0"/>
              <a:t>, </a:t>
            </a:r>
            <a:r>
              <a:rPr lang="ko-KR" altLang="en-US" sz="1300" dirty="0"/>
              <a:t>자기 주도성과</a:t>
            </a:r>
            <a:br>
              <a:rPr lang="en-US" altLang="ko-KR" sz="1300" dirty="0"/>
            </a:br>
            <a:r>
              <a:rPr lang="ko-KR" altLang="en-US" sz="1300" dirty="0"/>
              <a:t>  </a:t>
            </a:r>
            <a:r>
              <a:rPr lang="en-US" altLang="ko-KR" sz="1300" dirty="0"/>
              <a:t>Chat-GPT </a:t>
            </a:r>
            <a:r>
              <a:rPr lang="ko-KR" altLang="en-US" sz="1300" dirty="0"/>
              <a:t>특성인 개인</a:t>
            </a:r>
            <a:r>
              <a:rPr lang="en-US" altLang="ko-KR" sz="1300" dirty="0"/>
              <a:t>(</a:t>
            </a:r>
            <a:r>
              <a:rPr lang="ko-KR" altLang="en-US" sz="1300" dirty="0"/>
              <a:t>맞춤</a:t>
            </a:r>
            <a:r>
              <a:rPr lang="en-US" altLang="ko-KR" sz="1300" dirty="0"/>
              <a:t>)</a:t>
            </a:r>
            <a:r>
              <a:rPr lang="ko-KR" altLang="en-US" sz="1300" dirty="0"/>
              <a:t>화</a:t>
            </a:r>
            <a:r>
              <a:rPr lang="en-US" altLang="ko-KR" sz="1300" dirty="0"/>
              <a:t>, </a:t>
            </a:r>
            <a:r>
              <a:rPr lang="ko-KR" altLang="en-US" sz="1300" dirty="0" err="1"/>
              <a:t>혁신성</a:t>
            </a:r>
            <a:r>
              <a:rPr lang="en-US" altLang="ko-KR" sz="1300" dirty="0"/>
              <a:t>, </a:t>
            </a:r>
            <a:br>
              <a:rPr lang="en-US" altLang="ko-KR" sz="1300" dirty="0"/>
            </a:br>
            <a:r>
              <a:rPr lang="en-US" altLang="ko-KR" sz="1300" dirty="0"/>
              <a:t>  </a:t>
            </a:r>
            <a:r>
              <a:rPr lang="ko-KR" altLang="en-US" sz="1300" dirty="0"/>
              <a:t>기업의 환경에서의 신뢰성</a:t>
            </a:r>
            <a:r>
              <a:rPr lang="en-US" altLang="ko-KR" sz="1300" dirty="0"/>
              <a:t>, </a:t>
            </a:r>
            <a:r>
              <a:rPr lang="ko-KR" altLang="en-US" sz="1300" dirty="0"/>
              <a:t>접근성의 용이함이 </a:t>
            </a:r>
            <a:br>
              <a:rPr lang="en-US" altLang="ko-KR" sz="1300" dirty="0"/>
            </a:br>
            <a:r>
              <a:rPr lang="en-US" altLang="ko-KR" sz="1300" dirty="0"/>
              <a:t>  </a:t>
            </a:r>
            <a:r>
              <a:rPr lang="ko-KR" altLang="en-US" sz="1300" dirty="0"/>
              <a:t>지각된 유용성에 미치는 영향과 지각된 유용성이 </a:t>
            </a:r>
            <a:br>
              <a:rPr lang="en-US" altLang="ko-KR" sz="1300" dirty="0"/>
            </a:br>
            <a:r>
              <a:rPr lang="en-US" altLang="ko-KR" sz="1300" dirty="0"/>
              <a:t>  </a:t>
            </a:r>
            <a:r>
              <a:rPr lang="ko-KR" altLang="en-US" sz="1300" dirty="0"/>
              <a:t>기업교육을 받는 학습자의 태도에 미치는 영향을 분석하기</a:t>
            </a:r>
            <a:br>
              <a:rPr lang="en-US" altLang="ko-KR" sz="1300" dirty="0"/>
            </a:br>
            <a:r>
              <a:rPr lang="en-US" altLang="ko-KR" sz="1300" dirty="0"/>
              <a:t> </a:t>
            </a:r>
            <a:r>
              <a:rPr lang="ko-KR" altLang="en-US" sz="1300" dirty="0"/>
              <a:t> 위한 연구모형을 설정</a:t>
            </a:r>
            <a:r>
              <a:rPr lang="en-US" altLang="ko-KR" sz="1300" dirty="0"/>
              <a:t>, </a:t>
            </a:r>
            <a:r>
              <a:rPr lang="ko-KR" altLang="en-US" sz="1300" dirty="0"/>
              <a:t>또한 지각된 용이성과 조절변수인 </a:t>
            </a:r>
            <a:br>
              <a:rPr lang="en-US" altLang="ko-KR" sz="1300" dirty="0"/>
            </a:br>
            <a:r>
              <a:rPr lang="en-US" altLang="ko-KR" sz="1300" dirty="0"/>
              <a:t>  </a:t>
            </a:r>
            <a:r>
              <a:rPr lang="ko-KR" altLang="en-US" sz="1300" dirty="0"/>
              <a:t>생성형 </a:t>
            </a:r>
            <a:r>
              <a:rPr lang="en-US" altLang="ko-KR" sz="1300" dirty="0"/>
              <a:t>AI </a:t>
            </a:r>
            <a:r>
              <a:rPr lang="ko-KR" altLang="en-US" sz="1300" dirty="0"/>
              <a:t>사용경험의 차이는 지각된 유용성과 지속적인</a:t>
            </a:r>
            <a:r>
              <a:rPr lang="en-US" altLang="ko-KR" sz="1300" dirty="0"/>
              <a:t> </a:t>
            </a:r>
            <a:br>
              <a:rPr lang="en-US" altLang="ko-KR" sz="1300" dirty="0"/>
            </a:br>
            <a:r>
              <a:rPr lang="en-US" altLang="ko-KR" sz="1300" dirty="0"/>
              <a:t>  </a:t>
            </a:r>
            <a:r>
              <a:rPr lang="ko-KR" altLang="en-US" sz="1300" dirty="0"/>
              <a:t>사용의도에 영향을 미치는 관계를 설정</a:t>
            </a:r>
          </a:p>
        </p:txBody>
      </p:sp>
    </p:spTree>
    <p:extLst>
      <p:ext uri="{BB962C8B-B14F-4D97-AF65-F5344CB8AC3E}">
        <p14:creationId xmlns:p14="http://schemas.microsoft.com/office/powerpoint/2010/main" val="2444624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2A2679-38AB-B279-93CE-2FFF518C8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112A5118-43A7-07C0-419C-427E985BCE90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2. 1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연구모형 피드백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2D6A7ED6-A046-EB87-D2B3-193105E519D7}"/>
              </a:ext>
            </a:extLst>
          </p:cNvPr>
          <p:cNvGrpSpPr/>
          <p:nvPr/>
        </p:nvGrpSpPr>
        <p:grpSpPr>
          <a:xfrm>
            <a:off x="526112" y="1096537"/>
            <a:ext cx="5658177" cy="334652"/>
            <a:chOff x="676958" y="814241"/>
            <a:chExt cx="4108761" cy="334652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1BA657E-017D-E9AB-3F76-085C695F8E5A}"/>
                </a:ext>
              </a:extLst>
            </p:cNvPr>
            <p:cNvSpPr txBox="1"/>
            <p:nvPr/>
          </p:nvSpPr>
          <p:spPr>
            <a:xfrm>
              <a:off x="676958" y="814241"/>
              <a:ext cx="4108761" cy="309252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defPPr>
                <a:defRPr lang="en-US"/>
              </a:defPPr>
              <a:lvl1pPr lvl="0" indent="0">
                <a:lnSpc>
                  <a:spcPct val="11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  <a:lvl2pPr marL="108000" lvl="1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2"/>
                </a:buBlip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2pPr>
              <a:lvl3pPr marL="108000" lvl="2" indent="-180000">
                <a:lnSpc>
                  <a:spcPct val="110000"/>
                </a:lnSpc>
                <a:spcBef>
                  <a:spcPts val="600"/>
                </a:spcBef>
                <a:buSzPct val="110000"/>
                <a:buFontTx/>
                <a:buBlip>
                  <a:blip r:embed="rId3"/>
                </a:buBlip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3pPr>
              <a:lvl4pPr marL="108000" lvl="3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4"/>
                </a:buBlip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4pPr>
              <a:lvl5pPr marL="108000" lvl="4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5"/>
                </a:buBlip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5pPr>
              <a:lvl6pPr marL="108000" lvl="5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6"/>
                </a:buBlip>
                <a:defRPr sz="1400" spc="-5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6pPr>
              <a:lvl7pPr marL="108000" lvl="6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7"/>
                </a:buBlip>
                <a:defRPr sz="1400" spc="-5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7pPr>
              <a:lvl8pPr marL="108000" lvl="7" indent="-180000">
                <a:lnSpc>
                  <a:spcPct val="13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8"/>
                </a:buBlip>
                <a:defRPr sz="1500" b="1" spc="-5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8pPr>
              <a:lvl9pPr marL="108000" lvl="8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8"/>
                </a:buBlip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9pPr>
            </a:lstStyle>
            <a:p>
              <a:pPr algn="ctr"/>
              <a:r>
                <a:rPr lang="ko-KR" altLang="en-US" sz="1600" b="1" dirty="0"/>
                <a:t>수업 의견 청취</a:t>
              </a:r>
            </a:p>
          </p:txBody>
        </p: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DD590B19-546D-0C75-8148-5B6DF23018D0}"/>
                </a:ext>
              </a:extLst>
            </p:cNvPr>
            <p:cNvCxnSpPr/>
            <p:nvPr/>
          </p:nvCxnSpPr>
          <p:spPr>
            <a:xfrm>
              <a:off x="676958" y="1148893"/>
              <a:ext cx="4108761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9032168F-9D8E-FE59-82FE-9C07373F89DB}"/>
              </a:ext>
            </a:extLst>
          </p:cNvPr>
          <p:cNvGrpSpPr/>
          <p:nvPr/>
        </p:nvGrpSpPr>
        <p:grpSpPr>
          <a:xfrm>
            <a:off x="6910006" y="1071137"/>
            <a:ext cx="4526345" cy="334652"/>
            <a:chOff x="676958" y="814241"/>
            <a:chExt cx="4108761" cy="334652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360AEFB1-0374-CACE-146C-4058C4CBBFE3}"/>
                </a:ext>
              </a:extLst>
            </p:cNvPr>
            <p:cNvSpPr txBox="1"/>
            <p:nvPr/>
          </p:nvSpPr>
          <p:spPr>
            <a:xfrm>
              <a:off x="676958" y="814241"/>
              <a:ext cx="4108761" cy="309252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defPPr>
                <a:defRPr lang="en-US"/>
              </a:defPPr>
              <a:lvl1pPr lvl="0" indent="0">
                <a:lnSpc>
                  <a:spcPct val="11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  <a:lvl2pPr marL="108000" lvl="1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2"/>
                </a:buBlip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2pPr>
              <a:lvl3pPr marL="108000" lvl="2" indent="-180000">
                <a:lnSpc>
                  <a:spcPct val="110000"/>
                </a:lnSpc>
                <a:spcBef>
                  <a:spcPts val="600"/>
                </a:spcBef>
                <a:buSzPct val="110000"/>
                <a:buFontTx/>
                <a:buBlip>
                  <a:blip r:embed="rId3"/>
                </a:buBlip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3pPr>
              <a:lvl4pPr marL="108000" lvl="3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4"/>
                </a:buBlip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4pPr>
              <a:lvl5pPr marL="108000" lvl="4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5"/>
                </a:buBlip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5pPr>
              <a:lvl6pPr marL="108000" lvl="5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6"/>
                </a:buBlip>
                <a:defRPr sz="1400" spc="-5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6pPr>
              <a:lvl7pPr marL="108000" lvl="6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7"/>
                </a:buBlip>
                <a:defRPr sz="1400" spc="-5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7pPr>
              <a:lvl8pPr marL="108000" lvl="7" indent="-180000">
                <a:lnSpc>
                  <a:spcPct val="13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8"/>
                </a:buBlip>
                <a:defRPr sz="1500" b="1" spc="-5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8pPr>
              <a:lvl9pPr marL="108000" lvl="8" indent="-180000">
                <a:lnSpc>
                  <a:spcPct val="110000"/>
                </a:lnSpc>
                <a:spcBef>
                  <a:spcPts val="600"/>
                </a:spcBef>
                <a:buClr>
                  <a:srgbClr val="8892AA"/>
                </a:buClr>
                <a:buSzPct val="110000"/>
                <a:buFontTx/>
                <a:buBlip>
                  <a:blip r:embed="rId8"/>
                </a:buBlip>
                <a:defRPr sz="1400" spc="-50" baseline="0">
                  <a:gradFill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9pPr>
            </a:lstStyle>
            <a:p>
              <a:pPr algn="ctr"/>
              <a:r>
                <a:rPr lang="ko-KR" altLang="en-US" sz="1600" b="1" dirty="0"/>
                <a:t>의견수렴 및 개선방향 마련</a:t>
              </a:r>
            </a:p>
          </p:txBody>
        </p: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10165F96-8D6C-01D9-0C45-F4E59B920683}"/>
                </a:ext>
              </a:extLst>
            </p:cNvPr>
            <p:cNvCxnSpPr/>
            <p:nvPr/>
          </p:nvCxnSpPr>
          <p:spPr>
            <a:xfrm>
              <a:off x="676958" y="1148893"/>
              <a:ext cx="4108761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3" name="사각형: 둥근 모서리 92">
            <a:extLst>
              <a:ext uri="{FF2B5EF4-FFF2-40B4-BE49-F238E27FC236}">
                <a16:creationId xmlns:a16="http://schemas.microsoft.com/office/drawing/2014/main" id="{5E3D156F-F094-53ED-0F00-7EA70930E380}"/>
              </a:ext>
            </a:extLst>
          </p:cNvPr>
          <p:cNvSpPr/>
          <p:nvPr/>
        </p:nvSpPr>
        <p:spPr>
          <a:xfrm>
            <a:off x="526112" y="1584126"/>
            <a:ext cx="5656962" cy="1108978"/>
          </a:xfrm>
          <a:prstGeom prst="roundRect">
            <a:avLst>
              <a:gd name="adj" fmla="val 692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사각형: 둥근 모서리 93">
            <a:extLst>
              <a:ext uri="{FF2B5EF4-FFF2-40B4-BE49-F238E27FC236}">
                <a16:creationId xmlns:a16="http://schemas.microsoft.com/office/drawing/2014/main" id="{8C8C9652-5669-299E-1678-AB9F9480EC35}"/>
              </a:ext>
            </a:extLst>
          </p:cNvPr>
          <p:cNvSpPr/>
          <p:nvPr/>
        </p:nvSpPr>
        <p:spPr>
          <a:xfrm>
            <a:off x="586132" y="1657689"/>
            <a:ext cx="1045095" cy="182664"/>
          </a:xfrm>
          <a:prstGeom prst="roundRect">
            <a:avLst>
              <a:gd name="adj" fmla="val 50000"/>
            </a:avLst>
          </a:prstGeom>
          <a:solidFill>
            <a:srgbClr val="3444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latinLnBrk="0"/>
            <a:r>
              <a:rPr lang="ko-KR" altLang="en-US" sz="10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교수님</a:t>
            </a:r>
            <a:endParaRPr lang="en-US" altLang="ko-KR" sz="10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11001DBF-4D99-C25F-16D2-8A1690BCC3D3}"/>
              </a:ext>
            </a:extLst>
          </p:cNvPr>
          <p:cNvSpPr/>
          <p:nvPr/>
        </p:nvSpPr>
        <p:spPr>
          <a:xfrm>
            <a:off x="591515" y="1871174"/>
            <a:ext cx="5656962" cy="820353"/>
          </a:xfrm>
          <a:prstGeom prst="rect">
            <a:avLst/>
          </a:prstGeom>
        </p:spPr>
        <p:txBody>
          <a:bodyPr wrap="square" lIns="0" rIns="0" anchor="t" anchorCtr="0">
            <a:spAutoFit/>
          </a:bodyPr>
          <a:lstStyle/>
          <a:p>
            <a:pPr marL="0" marR="0" lvl="0" indent="0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rgbClr val="2C95DD"/>
              </a:buClr>
              <a:buSzTx/>
              <a:buFontTx/>
              <a:buNone/>
              <a:tabLst>
                <a:tab pos="60861" algn="l"/>
                <a:tab pos="97377" algn="l"/>
              </a:tabLst>
              <a:defRPr/>
            </a:pPr>
            <a:r>
              <a:rPr lang="en-US" altLang="ko-KR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1. </a:t>
            </a:r>
            <a:r>
              <a:rPr lang="ko-KR" altLang="en-US" sz="10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기업교육의 특성</a:t>
            </a:r>
            <a:r>
              <a:rPr lang="ko-KR" altLang="en-US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을 추가한다면 차별성을 갖을 수 있을 것으로 판단됨</a:t>
            </a:r>
            <a:br>
              <a:rPr lang="ko-KR" altLang="en-US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</a:br>
            <a:r>
              <a:rPr lang="en-US" altLang="ko-KR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2. </a:t>
            </a:r>
            <a:r>
              <a:rPr lang="ko-KR" altLang="en-US" sz="10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외부 변인이 용이성 및 유용성에 다 경로를 형성</a:t>
            </a:r>
            <a:r>
              <a:rPr lang="ko-KR" altLang="en-US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해야 할 것으로 판단됨</a:t>
            </a:r>
            <a:br>
              <a:rPr lang="ko-KR" altLang="en-US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</a:br>
            <a:r>
              <a:rPr lang="en-US" altLang="ko-KR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3. </a:t>
            </a:r>
            <a:r>
              <a:rPr lang="ko-KR" altLang="en-US" sz="10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조절변수는 다른 서비스를 사용하는 경우도 고려</a:t>
            </a:r>
            <a:r>
              <a:rPr lang="ko-KR" altLang="en-US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 해야 할 것 같다</a:t>
            </a:r>
            <a:r>
              <a:rPr lang="en-US" altLang="ko-KR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. </a:t>
            </a:r>
            <a:br>
              <a:rPr lang="en-US" altLang="ko-KR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</a:br>
            <a:r>
              <a:rPr lang="en-US" altLang="ko-KR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    </a:t>
            </a:r>
            <a:r>
              <a:rPr lang="ko-KR" altLang="en-US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이는 다른 서비스</a:t>
            </a:r>
            <a:r>
              <a:rPr lang="en-US" altLang="ko-KR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대화형</a:t>
            </a:r>
            <a:r>
              <a:rPr lang="en-US" altLang="ko-KR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AI)</a:t>
            </a:r>
            <a:r>
              <a:rPr lang="ko-KR" altLang="en-US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를 사용하는 경우</a:t>
            </a:r>
            <a:r>
              <a:rPr lang="en-US" altLang="ko-KR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0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이탈 요인으로 작용할 수 있다고 판단</a:t>
            </a:r>
            <a:endParaRPr lang="en-US" altLang="ko-KR" sz="10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96" name="사각형: 둥근 모서리 95">
            <a:extLst>
              <a:ext uri="{FF2B5EF4-FFF2-40B4-BE49-F238E27FC236}">
                <a16:creationId xmlns:a16="http://schemas.microsoft.com/office/drawing/2014/main" id="{5EB5EECF-2F1E-F82E-BFF7-79383D9762B2}"/>
              </a:ext>
            </a:extLst>
          </p:cNvPr>
          <p:cNvSpPr/>
          <p:nvPr/>
        </p:nvSpPr>
        <p:spPr>
          <a:xfrm>
            <a:off x="526112" y="2722348"/>
            <a:ext cx="5656962" cy="3936051"/>
          </a:xfrm>
          <a:prstGeom prst="roundRect">
            <a:avLst>
              <a:gd name="adj" fmla="val 249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사각형: 둥근 모서리 96">
            <a:extLst>
              <a:ext uri="{FF2B5EF4-FFF2-40B4-BE49-F238E27FC236}">
                <a16:creationId xmlns:a16="http://schemas.microsoft.com/office/drawing/2014/main" id="{6B63FF8C-9ACB-F2E1-4F4C-E66792B52E58}"/>
              </a:ext>
            </a:extLst>
          </p:cNvPr>
          <p:cNvSpPr/>
          <p:nvPr/>
        </p:nvSpPr>
        <p:spPr>
          <a:xfrm>
            <a:off x="586132" y="2795911"/>
            <a:ext cx="1045095" cy="182664"/>
          </a:xfrm>
          <a:prstGeom prst="roundRect">
            <a:avLst>
              <a:gd name="adj" fmla="val 50000"/>
            </a:avLst>
          </a:prstGeom>
          <a:solidFill>
            <a:srgbClr val="3444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latinLnBrk="0"/>
            <a:r>
              <a:rPr lang="ko-KR" altLang="en-US" sz="10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수업 학우</a:t>
            </a:r>
            <a:endParaRPr lang="en-US" altLang="ko-KR" sz="10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08A15042-2BB2-1408-DF70-D2288B0910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245703"/>
              </p:ext>
            </p:extLst>
          </p:nvPr>
        </p:nvGraphicFramePr>
        <p:xfrm>
          <a:off x="624216" y="3056647"/>
          <a:ext cx="5408339" cy="3546439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5408339">
                  <a:extLst>
                    <a:ext uri="{9D8B030D-6E8A-4147-A177-3AD203B41FA5}">
                      <a16:colId xmlns:a16="http://schemas.microsoft.com/office/drawing/2014/main" val="2678389405"/>
                    </a:ext>
                  </a:extLst>
                </a:gridCol>
              </a:tblGrid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연구 주제의 </a:t>
                      </a:r>
                      <a:r>
                        <a:rPr lang="ko-KR" altLang="en-US" sz="9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배경에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900" kern="1200" dirty="0">
                          <a:gradFill>
                            <a:gsLst>
                              <a:gs pos="0">
                                <a:prstClr val="black"/>
                              </a:gs>
                              <a:gs pos="100000">
                                <a:prstClr val="black"/>
                              </a:gs>
                            </a:gsLst>
                            <a:lin ang="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맑은 고딕 Semilight" panose="020B0502040204020203" pitchFamily="50" charset="-127"/>
                        </a:rPr>
                        <a:t>대해서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잘 설명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SML,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역량진단 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--&gt; </a:t>
                      </a:r>
                      <a:r>
                        <a:rPr lang="ko-KR" altLang="en-US" sz="900" b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스킬진단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1275055872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기업 교육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TAM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연구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현실성이 높은 연구로서 금방 진행할 수 있을 것임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2661967130"/>
                  </a:ext>
                </a:extLst>
              </a:tr>
              <a:tr h="13793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</a:t>
                      </a:r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학습자 특성</a:t>
                      </a:r>
                      <a:r>
                        <a:rPr lang="en-US" altLang="ko-KR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AI </a:t>
                      </a:r>
                      <a:r>
                        <a:rPr lang="en-US" altLang="ko-KR" sz="900" b="0" u="none" strike="noStrike" dirty="0" err="1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Tuter</a:t>
                      </a:r>
                      <a:r>
                        <a:rPr lang="en-US" altLang="ko-KR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특성</a:t>
                      </a:r>
                      <a:r>
                        <a:rPr lang="en-US" altLang="ko-KR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기업 특성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이라는 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가지 차원에 포함된 변수가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해당 차원과 연결되는지 의문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예를 들어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효과성은 </a:t>
                      </a:r>
                      <a:r>
                        <a:rPr lang="en-US" altLang="ko-KR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 </a:t>
                      </a:r>
                      <a:r>
                        <a:rPr lang="en-US" altLang="ko-KR" sz="900" b="0" u="none" strike="noStrike" dirty="0" err="1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tuter</a:t>
                      </a:r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를 통해 달성한 학습 성과에 대한 사용자의 인식</a:t>
                      </a:r>
                      <a:r>
                        <a:rPr lang="en-US" altLang="ko-KR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지각이지 사용자 고유의 특성은 아닌 것 같음</a:t>
                      </a:r>
                      <a:r>
                        <a:rPr lang="en-US" altLang="ko-KR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1647340980"/>
                  </a:ext>
                </a:extLst>
              </a:tr>
              <a:tr h="20538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 </a:t>
                      </a:r>
                      <a:r>
                        <a:rPr lang="ko-KR" altLang="en-US" sz="900" b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튜터와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관련된 주제는 독창적이진 않지만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범위를 온라인 교육 </a:t>
                      </a:r>
                      <a:r>
                        <a:rPr lang="ko-KR" altLang="en-US" sz="900" b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플랫폼로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한정하고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고객의 수용의도를 확인하여 효과성을 검증하고자 한 시도가 흥미로웠습니다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그리고 연구 설계 및 향후 계획과 관련된 내용이 매우 체계적으로 잘 진행된 느낌을 받았습니다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811225315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 </a:t>
                      </a:r>
                      <a:r>
                        <a:rPr lang="ko-KR" altLang="en-US" sz="900" b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튜터에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대한 연구로 기술수용모델을 </a:t>
                      </a:r>
                      <a:r>
                        <a:rPr lang="ko-KR" altLang="en-US" sz="900" b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이론이요하여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변수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일정 등이 명확하게 제시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2603034746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연구 주제의 중요성과 논리성이 구체적임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2018328790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현재 트렌드에 맞는 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에 관련 내용에 주제 설정이 좋았음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922982862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비교적 최근의 연구 주제를 기반 꼼꼼한 준비 잘 들었습니다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3154412312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를 활용한 교육 </a:t>
                      </a:r>
                      <a:r>
                        <a:rPr lang="ko-KR" altLang="en-US" sz="900" b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튜터가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실제 학습과 자기주도성에 도움이 될 지 결과가 궁금하네요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1983366982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인공지능 기반 온라인 교육 플랫폼 수용 영향 요인 연구라는 연구 주제가 흥미로웠음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1881830174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연구 주제 방향성이 좋으니 </a:t>
                      </a:r>
                      <a:r>
                        <a:rPr lang="ko-KR" altLang="en-US" sz="900" b="0" u="none" strike="noStrike" kern="1200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설계를 잘 하면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유용한 연구가 될 것 같음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2998177213"/>
                  </a:ext>
                </a:extLst>
              </a:tr>
              <a:tr h="13793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실제 생성형 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기술을 많이 사용하고 있어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기술수용모델 이론을 적용하여 생성형 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기술 수용에 영향을 미치는 요인들 분석하고자 하는 연구 주제가 흥미로웠음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1889140060"/>
                  </a:ext>
                </a:extLst>
              </a:tr>
              <a:tr h="13793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 </a:t>
                      </a:r>
                      <a:r>
                        <a:rPr lang="ko-KR" altLang="en-US" sz="900" b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튜터에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대한 내용을 작성하셨고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사용자 최적화의 효과성 등을 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TAM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모델을 통해 분석하고자 하였는데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en-US" altLang="ko-KR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TAM </a:t>
                      </a:r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모델 자체가 약간 진부할 수 있지만 실제 데이터가 같이 곁들어진다면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재미있는 연구가 될 것 같다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157535782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</a:t>
                      </a:r>
                      <a:r>
                        <a:rPr lang="en-US" altLang="ko-KR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</a:t>
                      </a:r>
                      <a:r>
                        <a:rPr lang="ko-KR" altLang="en-US" sz="900" b="0" u="none" strike="noStrike" dirty="0" err="1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를</a:t>
                      </a:r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활용에 대한 부정적인 부분 </a:t>
                      </a:r>
                      <a:r>
                        <a:rPr lang="en-US" altLang="ko-KR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우려되는 부분</a:t>
                      </a:r>
                      <a:r>
                        <a:rPr lang="en-US" altLang="ko-KR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</a:t>
                      </a:r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에 대한 내용은 확인하지 못함</a:t>
                      </a:r>
                      <a:endParaRPr lang="ko-KR" alt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3404320313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기업 교육의 필요성에 대한 이야기가 흥미로웠고 정리하여 연구계획을 자세하게 정리한 느낌을 받았다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981044557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</a:t>
                      </a:r>
                      <a:r>
                        <a:rPr lang="ko-KR" altLang="en-US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교육 분야 전문성이 보이는 독립변수 추가가 흥미로웠다</a:t>
                      </a:r>
                      <a:r>
                        <a:rPr lang="en-US" altLang="ko-KR" sz="900" b="0" u="none" strike="noStrike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 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생성형 교육 프로그램을 활용한 게 시사성이 높았다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557451735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연구가 완료된다면 가장 비지니스와 근접한 </a:t>
                      </a:r>
                      <a:r>
                        <a:rPr lang="ko-KR" altLang="en-US" sz="900" b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주제였던것</a:t>
                      </a:r>
                      <a:r>
                        <a:rPr lang="ko-KR" altLang="en-US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같다</a:t>
                      </a:r>
                      <a:r>
                        <a:rPr lang="en-US" altLang="ko-KR" sz="900" b="0" u="none" strike="noStrike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3354937513"/>
                  </a:ext>
                </a:extLst>
              </a:tr>
              <a:tr h="70487">
                <a:tc>
                  <a:txBody>
                    <a:bodyPr/>
                    <a:lstStyle/>
                    <a:p>
                      <a:pPr marL="0" algn="l" defTabSz="914400" rtl="0" eaLnBrk="1" fontAlgn="ctr" latinLnBrk="1" hangingPunct="1"/>
                      <a:r>
                        <a:rPr lang="ko-KR" altLang="en-US" sz="9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</a:t>
                      </a:r>
                      <a:r>
                        <a:rPr lang="ko-KR" altLang="en-US" sz="900" b="0" u="none" strike="noStrike" kern="1200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환경에 따른 기술 수용의 주관성이 달라질 것</a:t>
                      </a:r>
                      <a:r>
                        <a:rPr lang="ko-KR" altLang="en-US" sz="9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이라 </a:t>
                      </a:r>
                      <a:r>
                        <a:rPr lang="ko-KR" altLang="en-US" sz="900" b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유료되는데</a:t>
                      </a:r>
                      <a:r>
                        <a:rPr lang="ko-KR" altLang="en-US" sz="9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900" b="0" u="none" strike="noStrike" kern="1200" dirty="0">
                          <a:solidFill>
                            <a:srgbClr val="FF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이를 예방할 방안이 </a:t>
                      </a:r>
                      <a:r>
                        <a:rPr lang="ko-KR" altLang="en-US" sz="9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필요하다</a:t>
                      </a:r>
                      <a:r>
                        <a:rPr lang="en-US" altLang="ko-KR" sz="9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en-US" altLang="ko-KR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3403925344"/>
                  </a:ext>
                </a:extLst>
              </a:tr>
              <a:tr h="137934">
                <a:tc>
                  <a:txBody>
                    <a:bodyPr/>
                    <a:lstStyle/>
                    <a:p>
                      <a:pPr marL="0" algn="l" defTabSz="914400" rtl="0" eaLnBrk="1" fontAlgn="ctr" latinLnBrk="1" hangingPunct="1"/>
                      <a:r>
                        <a:rPr lang="ko-KR" altLang="en-US" sz="9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√ 중요한 기술은 학습자가 학습의 스케일 업 및 배움의 초점을 충족한다면 기술에 대한 호의적인 태도가 </a:t>
                      </a:r>
                      <a:r>
                        <a:rPr lang="ko-KR" altLang="en-US" sz="900" b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달라질텐데</a:t>
                      </a:r>
                      <a:r>
                        <a:rPr lang="ko-KR" altLang="en-US" sz="9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9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</a:t>
                      </a:r>
                      <a:r>
                        <a:rPr lang="ko-KR" altLang="en-US" sz="9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접목한 기술이 맞을까 싶다</a:t>
                      </a:r>
                      <a:r>
                        <a:rPr lang="en-US" altLang="ko-KR" sz="9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en-US" altLang="ko-KR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2000" marR="6181" marT="6181" marB="0" anchor="ctr"/>
                </a:tc>
                <a:extLst>
                  <a:ext uri="{0D108BD9-81ED-4DB2-BD59-A6C34878D82A}">
                    <a16:rowId xmlns:a16="http://schemas.microsoft.com/office/drawing/2014/main" val="3065345945"/>
                  </a:ext>
                </a:extLst>
              </a:tr>
            </a:tbl>
          </a:graphicData>
        </a:graphic>
      </p:graphicFrame>
      <p:sp>
        <p:nvSpPr>
          <p:cNvPr id="175" name="모서리가 둥근 직사각형 318">
            <a:extLst>
              <a:ext uri="{FF2B5EF4-FFF2-40B4-BE49-F238E27FC236}">
                <a16:creationId xmlns:a16="http://schemas.microsoft.com/office/drawing/2014/main" id="{F171F660-A9E3-C409-53EA-4F80BAD1673E}"/>
              </a:ext>
            </a:extLst>
          </p:cNvPr>
          <p:cNvSpPr/>
          <p:nvPr/>
        </p:nvSpPr>
        <p:spPr>
          <a:xfrm>
            <a:off x="8735848" y="2359318"/>
            <a:ext cx="2800184" cy="628168"/>
          </a:xfrm>
          <a:prstGeom prst="roundRect">
            <a:avLst>
              <a:gd name="adj" fmla="val 6817"/>
            </a:avLst>
          </a:prstGeom>
          <a:solidFill>
            <a:schemeClr val="bg1"/>
          </a:solidFill>
          <a:ln w="3175">
            <a:solidFill>
              <a:srgbClr val="6A7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2C95DD"/>
              </a:buClr>
              <a:tabLst>
                <a:tab pos="60861" algn="l"/>
                <a:tab pos="97377" algn="l"/>
              </a:tabLst>
            </a:pPr>
            <a:r>
              <a:rPr lang="en-US" altLang="ko-KR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TAM</a:t>
            </a: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이외의 다른 이론 적용</a:t>
            </a:r>
            <a:endParaRPr lang="en-US" altLang="ko-KR" sz="1400" dirty="0">
              <a:solidFill>
                <a:srgbClr val="0000A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맑은 고딕 Semilight" panose="020B0502040204020203" pitchFamily="50" charset="-127"/>
            </a:endParaRPr>
          </a:p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2C95DD"/>
              </a:buClr>
              <a:tabLst>
                <a:tab pos="60861" algn="l"/>
                <a:tab pos="97377" algn="l"/>
              </a:tabLst>
            </a:pPr>
            <a:r>
              <a:rPr lang="en-US" altLang="ko-KR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(UTAUT</a:t>
            </a: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 등</a:t>
            </a:r>
            <a:r>
              <a:rPr lang="en-US" altLang="ko-KR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)</a:t>
            </a:r>
          </a:p>
        </p:txBody>
      </p:sp>
      <p:grpSp>
        <p:nvGrpSpPr>
          <p:cNvPr id="207" name="그룹 206">
            <a:extLst>
              <a:ext uri="{FF2B5EF4-FFF2-40B4-BE49-F238E27FC236}">
                <a16:creationId xmlns:a16="http://schemas.microsoft.com/office/drawing/2014/main" id="{9F8E6B82-6FBA-E35A-86C0-A75AFA47744B}"/>
              </a:ext>
            </a:extLst>
          </p:cNvPr>
          <p:cNvGrpSpPr/>
          <p:nvPr/>
        </p:nvGrpSpPr>
        <p:grpSpPr>
          <a:xfrm>
            <a:off x="6877427" y="1871174"/>
            <a:ext cx="1550624" cy="4372607"/>
            <a:chOff x="6877427" y="1725457"/>
            <a:chExt cx="1550624" cy="4563048"/>
          </a:xfrm>
          <a:solidFill>
            <a:srgbClr val="0000A4"/>
          </a:solidFill>
        </p:grpSpPr>
        <p:sp>
          <p:nvSpPr>
            <p:cNvPr id="176" name="직사각형 175">
              <a:extLst>
                <a:ext uri="{FF2B5EF4-FFF2-40B4-BE49-F238E27FC236}">
                  <a16:creationId xmlns:a16="http://schemas.microsoft.com/office/drawing/2014/main" id="{C788896F-27A3-E3C3-749B-600B0DD3AB70}"/>
                </a:ext>
              </a:extLst>
            </p:cNvPr>
            <p:cNvSpPr/>
            <p:nvPr/>
          </p:nvSpPr>
          <p:spPr>
            <a:xfrm>
              <a:off x="6877427" y="1725457"/>
              <a:ext cx="1550624" cy="137934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89739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0" i="0" u="none" strike="noStrike" kern="0" cap="none" spc="-50" normalizeH="0" baseline="0" noProof="0">
                <a:ln>
                  <a:solidFill>
                    <a:srgbClr val="04306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ABDC7AFF-9655-FF3E-BD60-609C77510F05}"/>
                </a:ext>
              </a:extLst>
            </p:cNvPr>
            <p:cNvSpPr txBox="1"/>
            <p:nvPr/>
          </p:nvSpPr>
          <p:spPr>
            <a:xfrm>
              <a:off x="7118690" y="2151723"/>
              <a:ext cx="1095072" cy="738664"/>
            </a:xfrm>
            <a:prstGeom prst="rect">
              <a:avLst/>
            </a:prstGeom>
            <a:grpFill/>
          </p:spPr>
          <p:txBody>
            <a:bodyPr wrap="square" lIns="0" tIns="0" rIns="0" bIns="0" anchor="t" anchorCtr="0">
              <a:spAutoFit/>
            </a:bodyPr>
            <a:lstStyle>
              <a:defPPr>
                <a:defRPr lang="ko-KR"/>
              </a:defPPr>
              <a:lvl1pPr marR="0" lvl="0" indent="0" algn="ctr" defTabSz="45720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200" b="0" i="0" u="none" strike="noStrike" cap="none" normalizeH="0">
                  <a:ln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16200000" scaled="1"/>
                  </a:gradFill>
                  <a:effectLst/>
                  <a:uLnTx/>
                  <a:uFillTx/>
                  <a:latin typeface="나눔스퀘어 네오 Heavy" panose="00000A00000000000000" pitchFamily="2" charset="-127"/>
                  <a:ea typeface="나눔스퀘어 네오 Heavy" panose="00000A00000000000000" pitchFamily="2" charset="-127"/>
                  <a:cs typeface="맑은 고딕 Semilight" panose="020B0502040204020203" pitchFamily="50" charset="-127"/>
                </a:defRPr>
              </a:lvl1pPr>
            </a:lstStyle>
            <a:p>
              <a:r>
                <a:rPr lang="ko-KR" altLang="en-US" sz="1600" dirty="0">
                  <a:solidFill>
                    <a:schemeClr val="bg1"/>
                  </a:solidFill>
                </a:rPr>
                <a:t>연구모형 개선</a:t>
              </a:r>
              <a:endParaRPr lang="en-US" altLang="ko-KR" sz="1600" dirty="0">
                <a:solidFill>
                  <a:schemeClr val="bg1"/>
                </a:solidFill>
              </a:endParaRPr>
            </a:p>
            <a:p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78" name="직사각형 177">
              <a:extLst>
                <a:ext uri="{FF2B5EF4-FFF2-40B4-BE49-F238E27FC236}">
                  <a16:creationId xmlns:a16="http://schemas.microsoft.com/office/drawing/2014/main" id="{6D20068F-2870-4D30-082C-91B4B578448C}"/>
                </a:ext>
              </a:extLst>
            </p:cNvPr>
            <p:cNvSpPr/>
            <p:nvPr/>
          </p:nvSpPr>
          <p:spPr>
            <a:xfrm>
              <a:off x="6877427" y="3317540"/>
              <a:ext cx="1550624" cy="137934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89739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0" i="0" u="none" strike="noStrike" kern="0" cap="none" spc="-50" normalizeH="0" baseline="0" noProof="0">
                <a:ln>
                  <a:solidFill>
                    <a:srgbClr val="04306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id="{A8994658-1ADF-4CA8-6B96-FDF7F94770AD}"/>
                </a:ext>
              </a:extLst>
            </p:cNvPr>
            <p:cNvSpPr/>
            <p:nvPr/>
          </p:nvSpPr>
          <p:spPr>
            <a:xfrm>
              <a:off x="6877427" y="4909156"/>
              <a:ext cx="1550624" cy="137934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89739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00" b="0" i="0" u="none" strike="noStrike" kern="0" cap="none" spc="-50" normalizeH="0" baseline="0" noProof="0">
                <a:ln>
                  <a:solidFill>
                    <a:srgbClr val="04306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354892B0-FCCD-0550-863A-B6A3E274DA3D}"/>
                </a:ext>
              </a:extLst>
            </p:cNvPr>
            <p:cNvSpPr txBox="1"/>
            <p:nvPr/>
          </p:nvSpPr>
          <p:spPr>
            <a:xfrm>
              <a:off x="7118690" y="3721543"/>
              <a:ext cx="1095072" cy="492443"/>
            </a:xfrm>
            <a:prstGeom prst="rect">
              <a:avLst/>
            </a:prstGeom>
            <a:grpFill/>
          </p:spPr>
          <p:txBody>
            <a:bodyPr wrap="square" lIns="0" tIns="0" rIns="0" bIns="0" anchor="t" anchorCtr="0">
              <a:spAutoFit/>
            </a:bodyPr>
            <a:lstStyle>
              <a:defPPr>
                <a:defRPr lang="ko-KR"/>
              </a:defPPr>
              <a:lvl1pPr marR="0" lvl="0" indent="0" algn="ctr" defTabSz="45720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600" b="0" i="0" u="none" strike="noStrike" cap="none" normalizeH="0">
                  <a:ln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16200000" scaled="1"/>
                  </a:gradFill>
                  <a:effectLst/>
                  <a:uLnTx/>
                  <a:uFillTx/>
                  <a:latin typeface="나눔스퀘어 네오 Heavy" panose="00000A00000000000000" pitchFamily="2" charset="-127"/>
                  <a:ea typeface="나눔스퀘어 네오 Heavy" panose="00000A00000000000000" pitchFamily="2" charset="-127"/>
                  <a:cs typeface="맑은 고딕 Semilight" panose="020B0502040204020203" pitchFamily="50" charset="-127"/>
                </a:defRPr>
              </a:lvl1pPr>
            </a:lstStyle>
            <a:p>
              <a:r>
                <a:rPr lang="ko-KR" altLang="en-US" dirty="0">
                  <a:solidFill>
                    <a:schemeClr val="bg1"/>
                  </a:solidFill>
                </a:rPr>
                <a:t>변수</a:t>
              </a:r>
              <a:r>
                <a:rPr lang="en-US" altLang="ko-KR" dirty="0">
                  <a:solidFill>
                    <a:schemeClr val="bg1"/>
                  </a:solidFill>
                </a:rPr>
                <a:t>/</a:t>
              </a:r>
              <a:r>
                <a:rPr lang="ko-KR" altLang="en-US" dirty="0">
                  <a:solidFill>
                    <a:schemeClr val="bg1"/>
                  </a:solidFill>
                </a:rPr>
                <a:t>영역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r>
                <a:rPr lang="ko-KR" altLang="en-US" dirty="0">
                  <a:solidFill>
                    <a:schemeClr val="bg1"/>
                  </a:solidFill>
                </a:rPr>
                <a:t>개선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F89B4FF3-4670-CFBF-ED71-23046189FDD6}"/>
                </a:ext>
              </a:extLst>
            </p:cNvPr>
            <p:cNvSpPr txBox="1"/>
            <p:nvPr/>
          </p:nvSpPr>
          <p:spPr>
            <a:xfrm>
              <a:off x="7101228" y="5214251"/>
              <a:ext cx="1095072" cy="738664"/>
            </a:xfrm>
            <a:prstGeom prst="rect">
              <a:avLst/>
            </a:prstGeom>
            <a:grpFill/>
          </p:spPr>
          <p:txBody>
            <a:bodyPr wrap="square" lIns="0" tIns="0" rIns="0" bIns="0" anchor="t" anchorCtr="0">
              <a:spAutoFit/>
            </a:bodyPr>
            <a:lstStyle>
              <a:defPPr>
                <a:defRPr lang="ko-KR"/>
              </a:defPPr>
              <a:lvl1pPr marR="0" lvl="0" indent="0" algn="ctr" defTabSz="45720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600" b="0" i="0" u="none" strike="noStrike" cap="none" normalizeH="0">
                  <a:ln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16200000" scaled="1"/>
                  </a:gradFill>
                  <a:effectLst/>
                  <a:uLnTx/>
                  <a:uFillTx/>
                  <a:latin typeface="나눔스퀘어 네오 Heavy" panose="00000A00000000000000" pitchFamily="2" charset="-127"/>
                  <a:ea typeface="나눔스퀘어 네오 Heavy" panose="00000A00000000000000" pitchFamily="2" charset="-127"/>
                  <a:cs typeface="맑은 고딕 Semilight" panose="020B0502040204020203" pitchFamily="50" charset="-127"/>
                </a:defRPr>
              </a:lvl1pPr>
            </a:lstStyle>
            <a:p>
              <a:r>
                <a:rPr lang="ko-KR" altLang="en-US" dirty="0">
                  <a:solidFill>
                    <a:schemeClr val="bg1"/>
                  </a:solidFill>
                </a:rPr>
                <a:t>연구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r>
                <a:rPr lang="ko-KR" altLang="en-US" dirty="0">
                  <a:solidFill>
                    <a:schemeClr val="bg1"/>
                  </a:solidFill>
                </a:rPr>
                <a:t>차별성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r>
                <a:rPr lang="ko-KR" altLang="en-US" dirty="0">
                  <a:solidFill>
                    <a:schemeClr val="bg1"/>
                  </a:solidFill>
                </a:rPr>
                <a:t>필요</a:t>
              </a:r>
              <a:endParaRPr lang="en-US" altLang="ko-KR" dirty="0">
                <a:solidFill>
                  <a:schemeClr val="bg1"/>
                </a:solidFill>
              </a:endParaRPr>
            </a:p>
          </p:txBody>
        </p:sp>
      </p:grpSp>
      <p:sp>
        <p:nvSpPr>
          <p:cNvPr id="189" name="모서리가 둥근 직사각형 318">
            <a:extLst>
              <a:ext uri="{FF2B5EF4-FFF2-40B4-BE49-F238E27FC236}">
                <a16:creationId xmlns:a16="http://schemas.microsoft.com/office/drawing/2014/main" id="{82964BCC-75AC-20EF-662B-DF76129DD955}"/>
              </a:ext>
            </a:extLst>
          </p:cNvPr>
          <p:cNvSpPr/>
          <p:nvPr/>
        </p:nvSpPr>
        <p:spPr>
          <a:xfrm>
            <a:off x="8735848" y="3107395"/>
            <a:ext cx="2800184" cy="628168"/>
          </a:xfrm>
          <a:prstGeom prst="roundRect">
            <a:avLst>
              <a:gd name="adj" fmla="val 6817"/>
            </a:avLst>
          </a:prstGeom>
          <a:solidFill>
            <a:schemeClr val="bg1"/>
          </a:solidFill>
          <a:ln w="3175">
            <a:solidFill>
              <a:srgbClr val="6A7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2C95DD"/>
              </a:buClr>
              <a:tabLst>
                <a:tab pos="60861" algn="l"/>
                <a:tab pos="97377" algn="l"/>
              </a:tabLst>
            </a:pP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조절변수 추가 적용</a:t>
            </a:r>
            <a:endParaRPr lang="en-US" altLang="ko-KR" sz="1400" dirty="0">
              <a:solidFill>
                <a:srgbClr val="0000A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90" name="모서리가 둥근 직사각형 318">
            <a:extLst>
              <a:ext uri="{FF2B5EF4-FFF2-40B4-BE49-F238E27FC236}">
                <a16:creationId xmlns:a16="http://schemas.microsoft.com/office/drawing/2014/main" id="{81C60361-3493-4A2D-D2B1-27533BEED947}"/>
              </a:ext>
            </a:extLst>
          </p:cNvPr>
          <p:cNvSpPr/>
          <p:nvPr/>
        </p:nvSpPr>
        <p:spPr>
          <a:xfrm>
            <a:off x="8735848" y="3887531"/>
            <a:ext cx="2800184" cy="628168"/>
          </a:xfrm>
          <a:prstGeom prst="roundRect">
            <a:avLst>
              <a:gd name="adj" fmla="val 6817"/>
            </a:avLst>
          </a:prstGeom>
          <a:solidFill>
            <a:schemeClr val="bg1"/>
          </a:solidFill>
          <a:ln w="3175">
            <a:solidFill>
              <a:srgbClr val="6A7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2C95DD"/>
              </a:buClr>
              <a:tabLst>
                <a:tab pos="60861" algn="l"/>
                <a:tab pos="97377" algn="l"/>
              </a:tabLst>
            </a:pP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기존변수</a:t>
            </a:r>
            <a:r>
              <a:rPr lang="en-US" altLang="ko-KR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 sz="1400" dirty="0" err="1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학습자→임직원</a:t>
            </a:r>
            <a:r>
              <a:rPr lang="en-US" altLang="ko-KR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 </a:t>
            </a: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등</a:t>
            </a:r>
            <a:r>
              <a:rPr lang="en-US" altLang="ko-KR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)</a:t>
            </a: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 </a:t>
            </a:r>
            <a:br>
              <a:rPr lang="en-US" altLang="ko-KR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</a:b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정의 및 의미 검토</a:t>
            </a:r>
            <a:r>
              <a:rPr lang="en-US" altLang="ko-KR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수정</a:t>
            </a:r>
            <a:endParaRPr lang="en-US" altLang="ko-KR" sz="1400" dirty="0">
              <a:solidFill>
                <a:srgbClr val="0000A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91" name="모서리가 둥근 직사각형 318">
            <a:extLst>
              <a:ext uri="{FF2B5EF4-FFF2-40B4-BE49-F238E27FC236}">
                <a16:creationId xmlns:a16="http://schemas.microsoft.com/office/drawing/2014/main" id="{F9AE08AB-DDE3-6B3D-F2A0-665FB456E5E6}"/>
              </a:ext>
            </a:extLst>
          </p:cNvPr>
          <p:cNvSpPr/>
          <p:nvPr/>
        </p:nvSpPr>
        <p:spPr>
          <a:xfrm>
            <a:off x="8735848" y="4649927"/>
            <a:ext cx="2800184" cy="628168"/>
          </a:xfrm>
          <a:prstGeom prst="roundRect">
            <a:avLst>
              <a:gd name="adj" fmla="val 6817"/>
            </a:avLst>
          </a:prstGeom>
          <a:solidFill>
            <a:schemeClr val="bg1"/>
          </a:solidFill>
          <a:ln w="3175">
            <a:solidFill>
              <a:srgbClr val="6A7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2C95DD"/>
              </a:buClr>
              <a:tabLst>
                <a:tab pos="60861" algn="l"/>
                <a:tab pos="97377" algn="l"/>
              </a:tabLst>
            </a:pPr>
            <a:r>
              <a:rPr lang="en-US" altLang="ko-KR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AI</a:t>
            </a:r>
            <a:r>
              <a:rPr lang="ko-KR" altLang="en-US" sz="1400" dirty="0" err="1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튜터</a:t>
            </a: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 기술</a:t>
            </a:r>
            <a:r>
              <a:rPr lang="en-US" altLang="ko-KR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서비스 특성반영</a:t>
            </a:r>
            <a:endParaRPr lang="en-US" altLang="ko-KR" sz="1400" dirty="0">
              <a:solidFill>
                <a:srgbClr val="0000A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92" name="모서리가 둥근 직사각형 318">
            <a:extLst>
              <a:ext uri="{FF2B5EF4-FFF2-40B4-BE49-F238E27FC236}">
                <a16:creationId xmlns:a16="http://schemas.microsoft.com/office/drawing/2014/main" id="{D9234946-6B7C-AF39-4F8B-B8A49D35EFFE}"/>
              </a:ext>
            </a:extLst>
          </p:cNvPr>
          <p:cNvSpPr/>
          <p:nvPr/>
        </p:nvSpPr>
        <p:spPr>
          <a:xfrm>
            <a:off x="8735848" y="5460308"/>
            <a:ext cx="2800184" cy="628168"/>
          </a:xfrm>
          <a:prstGeom prst="roundRect">
            <a:avLst>
              <a:gd name="adj" fmla="val 6817"/>
            </a:avLst>
          </a:prstGeom>
          <a:solidFill>
            <a:schemeClr val="bg1"/>
          </a:solidFill>
          <a:ln w="3175">
            <a:solidFill>
              <a:srgbClr val="6A7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2C95DD"/>
              </a:buClr>
              <a:tabLst>
                <a:tab pos="60861" algn="l"/>
                <a:tab pos="97377" algn="l"/>
              </a:tabLst>
            </a:pP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사회적 영향 변수 추가</a:t>
            </a:r>
            <a:endParaRPr lang="en-US" altLang="ko-KR" sz="1400" dirty="0">
              <a:solidFill>
                <a:srgbClr val="0000A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08" name="이등변 삼각형 207">
            <a:extLst>
              <a:ext uri="{FF2B5EF4-FFF2-40B4-BE49-F238E27FC236}">
                <a16:creationId xmlns:a16="http://schemas.microsoft.com/office/drawing/2014/main" id="{8DCCF3B2-B31E-70D7-C2CB-F713C50E596F}"/>
              </a:ext>
            </a:extLst>
          </p:cNvPr>
          <p:cNvSpPr/>
          <p:nvPr/>
        </p:nvSpPr>
        <p:spPr>
          <a:xfrm rot="5400000">
            <a:off x="4763257" y="3778263"/>
            <a:ext cx="3584514" cy="483268"/>
          </a:xfrm>
          <a:prstGeom prst="triangle">
            <a:avLst>
              <a:gd name="adj" fmla="val 49717"/>
            </a:avLst>
          </a:prstGeom>
          <a:gradFill flip="none" rotWithShape="1">
            <a:gsLst>
              <a:gs pos="7000">
                <a:srgbClr val="8C96AE">
                  <a:alpha val="31000"/>
                </a:srgbClr>
              </a:gs>
              <a:gs pos="100000">
                <a:srgbClr val="8C96AE">
                  <a:alpha val="0"/>
                </a:srgbClr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319">
              <a:defRPr/>
            </a:pPr>
            <a:endParaRPr lang="ko-KR" altLang="en-US" sz="1200" kern="0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2" name="이등변 삼각형 211">
            <a:extLst>
              <a:ext uri="{FF2B5EF4-FFF2-40B4-BE49-F238E27FC236}">
                <a16:creationId xmlns:a16="http://schemas.microsoft.com/office/drawing/2014/main" id="{F04A9DC2-98F2-369C-C556-0896B92CA68C}"/>
              </a:ext>
            </a:extLst>
          </p:cNvPr>
          <p:cNvSpPr/>
          <p:nvPr/>
        </p:nvSpPr>
        <p:spPr>
          <a:xfrm rot="5400000">
            <a:off x="8114111" y="2873594"/>
            <a:ext cx="1180118" cy="483268"/>
          </a:xfrm>
          <a:prstGeom prst="triangle">
            <a:avLst>
              <a:gd name="adj" fmla="val 49717"/>
            </a:avLst>
          </a:prstGeom>
          <a:gradFill flip="none" rotWithShape="1">
            <a:gsLst>
              <a:gs pos="7000">
                <a:srgbClr val="8C96AE">
                  <a:alpha val="31000"/>
                </a:srgbClr>
              </a:gs>
              <a:gs pos="100000">
                <a:srgbClr val="8C96AE">
                  <a:alpha val="0"/>
                </a:srgbClr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319">
              <a:defRPr/>
            </a:pPr>
            <a:endParaRPr lang="ko-KR" altLang="en-US" sz="1200" kern="0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3" name="이등변 삼각형 212">
            <a:extLst>
              <a:ext uri="{FF2B5EF4-FFF2-40B4-BE49-F238E27FC236}">
                <a16:creationId xmlns:a16="http://schemas.microsoft.com/office/drawing/2014/main" id="{9CD6148F-A551-56A8-448B-517D04164F25}"/>
              </a:ext>
            </a:extLst>
          </p:cNvPr>
          <p:cNvSpPr/>
          <p:nvPr/>
        </p:nvSpPr>
        <p:spPr>
          <a:xfrm rot="5400000">
            <a:off x="8079626" y="4556273"/>
            <a:ext cx="1180118" cy="483268"/>
          </a:xfrm>
          <a:prstGeom prst="triangle">
            <a:avLst>
              <a:gd name="adj" fmla="val 49717"/>
            </a:avLst>
          </a:prstGeom>
          <a:gradFill flip="none" rotWithShape="1">
            <a:gsLst>
              <a:gs pos="7000">
                <a:srgbClr val="8C96AE">
                  <a:alpha val="31000"/>
                </a:srgbClr>
              </a:gs>
              <a:gs pos="100000">
                <a:srgbClr val="8C96AE">
                  <a:alpha val="0"/>
                </a:srgbClr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319">
              <a:defRPr/>
            </a:pPr>
            <a:endParaRPr lang="ko-KR" altLang="en-US" sz="1200" kern="0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3100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C29FF-B895-B815-5DBA-10B5E927E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5DE78B-DF07-63B9-7720-D5CAF53EC26F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 개선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기업교육 특성</a:t>
            </a:r>
          </a:p>
          <a:p>
            <a:pPr marL="0" indent="0">
              <a:spcBef>
                <a:spcPts val="0"/>
              </a:spcBef>
              <a:buNone/>
              <a:defRPr/>
            </a:pP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ACA1C82-A046-3F62-7984-4C75227F2146}"/>
              </a:ext>
            </a:extLst>
          </p:cNvPr>
          <p:cNvSpPr/>
          <p:nvPr/>
        </p:nvSpPr>
        <p:spPr>
          <a:xfrm>
            <a:off x="481590" y="1084774"/>
            <a:ext cx="930739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교육과정 데이터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교육자료 및 이미지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동영상 등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는 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RAG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모델을 활용하여 벡터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 DB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로 </a:t>
            </a:r>
            <a:b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내부에 저장하고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질문에 대해 답변 생성을 하는 것은 외부 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LLM(ChatGPT-4o)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을 활용합니다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CDF6E91-1872-A08C-91C6-2B7D6CA2C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26" y="2005676"/>
            <a:ext cx="8280400" cy="40675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C559E8-EE08-824D-FEC2-22BEC7123F54}"/>
              </a:ext>
            </a:extLst>
          </p:cNvPr>
          <p:cNvSpPr txBox="1"/>
          <p:nvPr/>
        </p:nvSpPr>
        <p:spPr>
          <a:xfrm>
            <a:off x="9575451" y="2332212"/>
            <a:ext cx="2017723" cy="352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lang="ko-KR" altLang="en-US" sz="1600" b="1" spc="-50" dirty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변수 도출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EA47DA8-A74B-D14E-6D42-6BC0B5F68EAD}"/>
              </a:ext>
            </a:extLst>
          </p:cNvPr>
          <p:cNvCxnSpPr>
            <a:cxnSpLocks/>
          </p:cNvCxnSpPr>
          <p:nvPr/>
        </p:nvCxnSpPr>
        <p:spPr>
          <a:xfrm>
            <a:off x="9577175" y="2701544"/>
            <a:ext cx="2016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F4A01D7-B96F-6092-F0B6-11ACF389530A}"/>
              </a:ext>
            </a:extLst>
          </p:cNvPr>
          <p:cNvSpPr/>
          <p:nvPr/>
        </p:nvSpPr>
        <p:spPr>
          <a:xfrm>
            <a:off x="7815366" y="2069374"/>
            <a:ext cx="914400" cy="1174128"/>
          </a:xfrm>
          <a:prstGeom prst="rect">
            <a:avLst/>
          </a:prstGeom>
          <a:noFill/>
          <a:ln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F78F8E8-2EDC-0C27-A699-D4682C3BF86C}"/>
              </a:ext>
            </a:extLst>
          </p:cNvPr>
          <p:cNvSpPr/>
          <p:nvPr/>
        </p:nvSpPr>
        <p:spPr>
          <a:xfrm>
            <a:off x="557532" y="1941578"/>
            <a:ext cx="1184296" cy="1430236"/>
          </a:xfrm>
          <a:prstGeom prst="rect">
            <a:avLst/>
          </a:prstGeom>
          <a:noFill/>
          <a:ln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01BC083-61C5-8734-0356-1930DA651793}"/>
              </a:ext>
            </a:extLst>
          </p:cNvPr>
          <p:cNvSpPr/>
          <p:nvPr/>
        </p:nvSpPr>
        <p:spPr>
          <a:xfrm>
            <a:off x="2491537" y="5017732"/>
            <a:ext cx="6068148" cy="1026161"/>
          </a:xfrm>
          <a:prstGeom prst="rect">
            <a:avLst/>
          </a:prstGeom>
          <a:noFill/>
          <a:ln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모서리가 둥근 직사각형 318">
            <a:extLst>
              <a:ext uri="{FF2B5EF4-FFF2-40B4-BE49-F238E27FC236}">
                <a16:creationId xmlns:a16="http://schemas.microsoft.com/office/drawing/2014/main" id="{AC83E21C-1583-6432-A227-002BB35D7D29}"/>
              </a:ext>
            </a:extLst>
          </p:cNvPr>
          <p:cNvSpPr/>
          <p:nvPr/>
        </p:nvSpPr>
        <p:spPr>
          <a:xfrm>
            <a:off x="9575451" y="2838360"/>
            <a:ext cx="2047712" cy="628168"/>
          </a:xfrm>
          <a:prstGeom prst="roundRect">
            <a:avLst>
              <a:gd name="adj" fmla="val 6817"/>
            </a:avLst>
          </a:prstGeom>
          <a:solidFill>
            <a:srgbClr val="6A7DF1">
              <a:alpha val="12157"/>
            </a:srgbClr>
          </a:solidFill>
          <a:ln w="3175">
            <a:solidFill>
              <a:srgbClr val="6A7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2C95DD"/>
              </a:buClr>
              <a:tabLst>
                <a:tab pos="60861" algn="l"/>
                <a:tab pos="97377" algn="l"/>
              </a:tabLst>
            </a:pP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정보품질</a:t>
            </a:r>
          </a:p>
        </p:txBody>
      </p:sp>
      <p:sp>
        <p:nvSpPr>
          <p:cNvPr id="43" name="모서리가 둥근 직사각형 318">
            <a:extLst>
              <a:ext uri="{FF2B5EF4-FFF2-40B4-BE49-F238E27FC236}">
                <a16:creationId xmlns:a16="http://schemas.microsoft.com/office/drawing/2014/main" id="{37A0CD7B-320A-0D25-7884-D579739405A9}"/>
              </a:ext>
            </a:extLst>
          </p:cNvPr>
          <p:cNvSpPr/>
          <p:nvPr/>
        </p:nvSpPr>
        <p:spPr>
          <a:xfrm>
            <a:off x="9575451" y="3596128"/>
            <a:ext cx="2047712" cy="628168"/>
          </a:xfrm>
          <a:prstGeom prst="roundRect">
            <a:avLst>
              <a:gd name="adj" fmla="val 6817"/>
            </a:avLst>
          </a:prstGeom>
          <a:solidFill>
            <a:srgbClr val="6A7DF1">
              <a:alpha val="12157"/>
            </a:srgbClr>
          </a:solidFill>
          <a:ln w="3175">
            <a:solidFill>
              <a:srgbClr val="6A7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2C95DD"/>
              </a:buClr>
              <a:tabLst>
                <a:tab pos="60861" algn="l"/>
                <a:tab pos="97377" algn="l"/>
              </a:tabLst>
            </a:pP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보안신뢰</a:t>
            </a:r>
          </a:p>
        </p:txBody>
      </p:sp>
      <p:sp>
        <p:nvSpPr>
          <p:cNvPr id="44" name="모서리가 둥근 직사각형 318">
            <a:extLst>
              <a:ext uri="{FF2B5EF4-FFF2-40B4-BE49-F238E27FC236}">
                <a16:creationId xmlns:a16="http://schemas.microsoft.com/office/drawing/2014/main" id="{BC62F3C9-AD02-D2BD-7140-8214E915AFAE}"/>
              </a:ext>
            </a:extLst>
          </p:cNvPr>
          <p:cNvSpPr/>
          <p:nvPr/>
        </p:nvSpPr>
        <p:spPr>
          <a:xfrm>
            <a:off x="9575451" y="4389564"/>
            <a:ext cx="2047712" cy="628168"/>
          </a:xfrm>
          <a:prstGeom prst="roundRect">
            <a:avLst>
              <a:gd name="adj" fmla="val 6817"/>
            </a:avLst>
          </a:prstGeom>
          <a:solidFill>
            <a:srgbClr val="6A7DF1">
              <a:alpha val="12157"/>
            </a:srgbClr>
          </a:solidFill>
          <a:ln w="3175">
            <a:solidFill>
              <a:srgbClr val="6A7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2C95DD"/>
              </a:buClr>
              <a:tabLst>
                <a:tab pos="60861" algn="l"/>
                <a:tab pos="97377" algn="l"/>
              </a:tabLst>
            </a:pPr>
            <a:r>
              <a:rPr lang="ko-KR" altLang="en-US" sz="1400" dirty="0">
                <a:solidFill>
                  <a:srgbClr val="0000A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맑은 고딕 Semilight" panose="020B0502040204020203" pitchFamily="50" charset="-127"/>
              </a:rPr>
              <a:t>접근환경</a:t>
            </a:r>
          </a:p>
        </p:txBody>
      </p:sp>
      <p:sp>
        <p:nvSpPr>
          <p:cNvPr id="45" name="이등변 삼각형 44">
            <a:extLst>
              <a:ext uri="{FF2B5EF4-FFF2-40B4-BE49-F238E27FC236}">
                <a16:creationId xmlns:a16="http://schemas.microsoft.com/office/drawing/2014/main" id="{0B0B4A6C-9148-771C-8E33-CE256629ABF2}"/>
              </a:ext>
            </a:extLst>
          </p:cNvPr>
          <p:cNvSpPr/>
          <p:nvPr/>
        </p:nvSpPr>
        <p:spPr>
          <a:xfrm rot="5400000">
            <a:off x="7297982" y="3678972"/>
            <a:ext cx="3584514" cy="720946"/>
          </a:xfrm>
          <a:prstGeom prst="triangle">
            <a:avLst>
              <a:gd name="adj" fmla="val 49717"/>
            </a:avLst>
          </a:prstGeom>
          <a:gradFill flip="none" rotWithShape="1">
            <a:gsLst>
              <a:gs pos="7000">
                <a:srgbClr val="8C96AE">
                  <a:alpha val="31000"/>
                </a:srgbClr>
              </a:gs>
              <a:gs pos="100000">
                <a:srgbClr val="8C96AE">
                  <a:alpha val="0"/>
                </a:srgbClr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319">
              <a:defRPr/>
            </a:pPr>
            <a:endParaRPr lang="ko-KR" altLang="en-US" sz="1200" kern="0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2333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E5818D-D824-385E-219A-8DFDB5F71B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8C51D16-07B4-2D97-330B-C4A6012E2A65}"/>
              </a:ext>
            </a:extLst>
          </p:cNvPr>
          <p:cNvSpPr>
            <a:spLocks/>
          </p:cNvSpPr>
          <p:nvPr/>
        </p:nvSpPr>
        <p:spPr>
          <a:xfrm>
            <a:off x="753594" y="1171329"/>
            <a:ext cx="10790706" cy="344037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7C0B659-8828-A6DC-22E3-53AE5DBDB71A}"/>
              </a:ext>
            </a:extLst>
          </p:cNvPr>
          <p:cNvSpPr>
            <a:spLocks/>
          </p:cNvSpPr>
          <p:nvPr/>
        </p:nvSpPr>
        <p:spPr>
          <a:xfrm>
            <a:off x="753594" y="1171071"/>
            <a:ext cx="10790706" cy="1583014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9E9A98-054C-5DF3-6AAE-9CAEC7D81C0D}"/>
              </a:ext>
            </a:extLst>
          </p:cNvPr>
          <p:cNvSpPr txBox="1"/>
          <p:nvPr/>
        </p:nvSpPr>
        <p:spPr>
          <a:xfrm>
            <a:off x="912098" y="1683530"/>
            <a:ext cx="10854374" cy="8505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2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0" lvl="7" indent="0">
              <a:lnSpc>
                <a:spcPct val="13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None/>
              <a:defRPr sz="15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r>
              <a:rPr lang="en-US" altLang="ko-KR" dirty="0"/>
              <a:t>-  </a:t>
            </a:r>
            <a:r>
              <a:rPr lang="ko-KR" altLang="en-US" dirty="0"/>
              <a:t>연구개요 : </a:t>
            </a:r>
            <a:r>
              <a:rPr lang="en-US" altLang="ko-KR" dirty="0"/>
              <a:t>20</a:t>
            </a:r>
            <a:r>
              <a:rPr lang="ko-KR" altLang="en-US" dirty="0"/>
              <a:t>대</a:t>
            </a:r>
            <a:r>
              <a:rPr lang="en-US" altLang="ko-KR" dirty="0"/>
              <a:t>~30</a:t>
            </a:r>
            <a:r>
              <a:rPr lang="ko-KR" altLang="en-US" dirty="0"/>
              <a:t>대</a:t>
            </a:r>
            <a:r>
              <a:rPr lang="en-US" altLang="ko-KR" dirty="0"/>
              <a:t>(</a:t>
            </a:r>
            <a:r>
              <a:rPr lang="ko-KR" altLang="en-US" dirty="0"/>
              <a:t>젊은 직장인 및 대학생</a:t>
            </a:r>
            <a:r>
              <a:rPr lang="en-US" altLang="ko-KR" dirty="0"/>
              <a:t>)</a:t>
            </a:r>
            <a:r>
              <a:rPr lang="ko-KR" altLang="en-US" dirty="0"/>
              <a:t>들을 대상으로 </a:t>
            </a:r>
            <a:r>
              <a:rPr lang="en-US" altLang="ko-KR" dirty="0"/>
              <a:t>ChatGPT</a:t>
            </a:r>
            <a:r>
              <a:rPr lang="ko-KR" altLang="en-US" dirty="0"/>
              <a:t>의 사용의도를 통합기술수용이론</a:t>
            </a:r>
            <a:r>
              <a:rPr lang="en-US" altLang="ko-KR" dirty="0"/>
              <a:t>(UTAUT)</a:t>
            </a:r>
            <a:r>
              <a:rPr lang="ko-KR" altLang="en-US" dirty="0"/>
              <a:t>을 적용하여 분석</a:t>
            </a:r>
          </a:p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주요변인 : 성과기대</a:t>
            </a:r>
            <a:r>
              <a:rPr lang="en-US" altLang="ko-KR" dirty="0"/>
              <a:t>, </a:t>
            </a:r>
            <a:r>
              <a:rPr lang="ko-KR" altLang="en-US" dirty="0"/>
              <a:t>노력기대</a:t>
            </a:r>
            <a:r>
              <a:rPr lang="en-US" altLang="ko-KR" dirty="0"/>
              <a:t>, </a:t>
            </a:r>
            <a:r>
              <a:rPr lang="ko-KR" altLang="en-US" dirty="0"/>
              <a:t>사회적영향</a:t>
            </a:r>
            <a:r>
              <a:rPr lang="en-US" altLang="ko-KR" dirty="0"/>
              <a:t>, </a:t>
            </a:r>
            <a:r>
              <a:rPr lang="ko-KR" altLang="en-US" dirty="0"/>
              <a:t>인지된 위험</a:t>
            </a:r>
            <a:r>
              <a:rPr lang="en-US" altLang="ko-KR" dirty="0"/>
              <a:t>, </a:t>
            </a:r>
            <a:r>
              <a:rPr lang="ko-KR" altLang="en-US" dirty="0"/>
              <a:t>촉진요건</a:t>
            </a:r>
          </a:p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결과 : 성과기대</a:t>
            </a:r>
            <a:r>
              <a:rPr lang="en-US" altLang="ko-KR" dirty="0"/>
              <a:t>, </a:t>
            </a:r>
            <a:r>
              <a:rPr lang="ko-KR" altLang="en-US" dirty="0"/>
              <a:t>노력기대</a:t>
            </a:r>
            <a:r>
              <a:rPr lang="en-US" altLang="ko-KR" dirty="0"/>
              <a:t>, </a:t>
            </a:r>
            <a:r>
              <a:rPr lang="ko-KR" altLang="en-US" dirty="0"/>
              <a:t>사회적영향은 </a:t>
            </a:r>
            <a:r>
              <a:rPr lang="en-US" altLang="ko-KR" dirty="0"/>
              <a:t>ChatGPT</a:t>
            </a:r>
            <a:r>
              <a:rPr lang="ko-KR" altLang="en-US" dirty="0"/>
              <a:t>의 사용의도에 정의 영향을 미침</a:t>
            </a:r>
            <a:r>
              <a:rPr lang="en-US" altLang="ko-KR" dirty="0"/>
              <a:t>, </a:t>
            </a:r>
            <a:r>
              <a:rPr lang="ko-KR" altLang="en-US" dirty="0"/>
              <a:t>인지된 위험은 부의 영향을 미침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80A825-852F-9625-C5B6-8D38357A4F6E}"/>
              </a:ext>
            </a:extLst>
          </p:cNvPr>
          <p:cNvSpPr txBox="1"/>
          <p:nvPr/>
        </p:nvSpPr>
        <p:spPr>
          <a:xfrm>
            <a:off x="825012" y="1224853"/>
            <a:ext cx="7761032" cy="227435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추가논문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1.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확장된 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UTAUT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모형을 활용한 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ChatGPT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사용자들의 사용의도에 관한 연구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D3A4C28-9BF5-FFB9-BD79-251997B5D9BC}"/>
              </a:ext>
            </a:extLst>
          </p:cNvPr>
          <p:cNvSpPr>
            <a:spLocks/>
          </p:cNvSpPr>
          <p:nvPr/>
        </p:nvSpPr>
        <p:spPr>
          <a:xfrm>
            <a:off x="753594" y="2922507"/>
            <a:ext cx="10790706" cy="344037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775EF46-3AA7-1F49-4929-99F6F37EDABA}"/>
              </a:ext>
            </a:extLst>
          </p:cNvPr>
          <p:cNvSpPr>
            <a:spLocks/>
          </p:cNvSpPr>
          <p:nvPr/>
        </p:nvSpPr>
        <p:spPr>
          <a:xfrm>
            <a:off x="753594" y="2922249"/>
            <a:ext cx="10790706" cy="1583014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35EE83-F211-9ACE-E50B-BB4B3833BC99}"/>
              </a:ext>
            </a:extLst>
          </p:cNvPr>
          <p:cNvSpPr txBox="1"/>
          <p:nvPr/>
        </p:nvSpPr>
        <p:spPr>
          <a:xfrm>
            <a:off x="912098" y="3360819"/>
            <a:ext cx="10628855" cy="97565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2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0" lvl="7" indent="0">
              <a:lnSpc>
                <a:spcPct val="13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None/>
              <a:defRPr sz="15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r>
              <a:rPr lang="en-US" altLang="ko-KR" dirty="0"/>
              <a:t>-  </a:t>
            </a:r>
            <a:r>
              <a:rPr lang="ko-KR" altLang="en-US" dirty="0"/>
              <a:t>연구개요 : </a:t>
            </a:r>
            <a:r>
              <a:rPr lang="en-US" altLang="ko-KR" dirty="0"/>
              <a:t>Chat-GPT</a:t>
            </a:r>
            <a:r>
              <a:rPr lang="ko-KR" altLang="en-US" dirty="0"/>
              <a:t>수용의도에 대해 사회적영향과 다른 이용의도간 관계를 이용하여 분석하고</a:t>
            </a:r>
            <a:r>
              <a:rPr lang="en-US" altLang="ko-KR" dirty="0"/>
              <a:t>, </a:t>
            </a:r>
            <a:r>
              <a:rPr lang="ko-KR" altLang="en-US" dirty="0"/>
              <a:t>조절변수</a:t>
            </a:r>
            <a:r>
              <a:rPr lang="en-US" altLang="ko-KR" dirty="0"/>
              <a:t>(</a:t>
            </a:r>
            <a:r>
              <a:rPr lang="ko-KR" altLang="en-US" dirty="0"/>
              <a:t>연령 및 사용경험</a:t>
            </a:r>
            <a:r>
              <a:rPr lang="en-US" altLang="ko-KR" dirty="0"/>
              <a:t>)</a:t>
            </a:r>
            <a:r>
              <a:rPr lang="ko-KR" altLang="en-US" dirty="0"/>
              <a:t> 활용 집단간 차이를 분석함</a:t>
            </a:r>
          </a:p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주요변인 : 성과기대</a:t>
            </a:r>
            <a:r>
              <a:rPr lang="en-US" altLang="ko-KR" dirty="0"/>
              <a:t>, </a:t>
            </a:r>
            <a:r>
              <a:rPr lang="ko-KR" altLang="en-US" dirty="0"/>
              <a:t>노력기대</a:t>
            </a:r>
            <a:r>
              <a:rPr lang="en-US" altLang="ko-KR" dirty="0"/>
              <a:t>, </a:t>
            </a:r>
            <a:r>
              <a:rPr lang="ko-KR" altLang="en-US" dirty="0"/>
              <a:t>사회적영향</a:t>
            </a:r>
            <a:r>
              <a:rPr lang="en-US" altLang="ko-KR" dirty="0"/>
              <a:t>, </a:t>
            </a:r>
            <a:r>
              <a:rPr lang="ko-KR" altLang="en-US" dirty="0" err="1"/>
              <a:t>쾌락적동기</a:t>
            </a:r>
            <a:r>
              <a:rPr lang="en-US" altLang="ko-KR" dirty="0"/>
              <a:t>, </a:t>
            </a:r>
            <a:r>
              <a:rPr lang="ko-KR" altLang="en-US" dirty="0"/>
              <a:t>정보신뢰성</a:t>
            </a:r>
            <a:r>
              <a:rPr lang="en-US" altLang="ko-KR" dirty="0"/>
              <a:t>, </a:t>
            </a:r>
            <a:r>
              <a:rPr lang="ko-KR" altLang="en-US" dirty="0"/>
              <a:t>연령</a:t>
            </a:r>
            <a:r>
              <a:rPr lang="en-US" altLang="ko-KR" dirty="0"/>
              <a:t>(</a:t>
            </a:r>
            <a:r>
              <a:rPr lang="ko-KR" altLang="en-US" dirty="0"/>
              <a:t>조절</a:t>
            </a:r>
            <a:r>
              <a:rPr lang="en-US" altLang="ko-KR" dirty="0"/>
              <a:t>), </a:t>
            </a:r>
            <a:r>
              <a:rPr lang="ko-KR" altLang="en-US" dirty="0" err="1"/>
              <a:t>챗봉사용경험</a:t>
            </a:r>
            <a:r>
              <a:rPr lang="en-US" altLang="ko-KR" dirty="0"/>
              <a:t>(</a:t>
            </a:r>
            <a:r>
              <a:rPr lang="ko-KR" altLang="en-US" dirty="0"/>
              <a:t>조절</a:t>
            </a:r>
            <a:r>
              <a:rPr lang="en-US" altLang="ko-KR" dirty="0"/>
              <a:t>)</a:t>
            </a:r>
            <a:endParaRPr lang="ko-KR" altLang="en-US" dirty="0"/>
          </a:p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결과 : 사회적 영향은 성과기대</a:t>
            </a:r>
            <a:r>
              <a:rPr lang="en-US" altLang="ko-KR" dirty="0"/>
              <a:t>, </a:t>
            </a:r>
            <a:r>
              <a:rPr lang="ko-KR" altLang="en-US" dirty="0"/>
              <a:t>쾌락적 동기를 경유하였을 때 </a:t>
            </a:r>
            <a:r>
              <a:rPr lang="en-US" altLang="ko-KR" dirty="0"/>
              <a:t>Chat-GPT </a:t>
            </a:r>
            <a:r>
              <a:rPr lang="ko-KR" altLang="en-US" dirty="0"/>
              <a:t>이용의도에 정</a:t>
            </a:r>
            <a:r>
              <a:rPr lang="en-US" altLang="ko-KR" dirty="0"/>
              <a:t>(+)</a:t>
            </a:r>
            <a:r>
              <a:rPr lang="ko-KR" altLang="en-US" dirty="0"/>
              <a:t>적인 영향을 미침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2F1576-DFA7-EBCC-5EDD-793E2F778FB2}"/>
              </a:ext>
            </a:extLst>
          </p:cNvPr>
          <p:cNvSpPr txBox="1"/>
          <p:nvPr/>
        </p:nvSpPr>
        <p:spPr>
          <a:xfrm>
            <a:off x="825011" y="2976031"/>
            <a:ext cx="9843353" cy="227435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추가논문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2.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통합기술수용모델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(UTAUT)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을 적용한 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Chat-GPT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서비스 이용의도에 관한 연구 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: 20-40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대를 중심으로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D246E0E-E9DD-4394-D672-B5B0E3AA4730}"/>
              </a:ext>
            </a:extLst>
          </p:cNvPr>
          <p:cNvSpPr>
            <a:spLocks/>
          </p:cNvSpPr>
          <p:nvPr/>
        </p:nvSpPr>
        <p:spPr>
          <a:xfrm>
            <a:off x="753594" y="4675107"/>
            <a:ext cx="10790706" cy="344037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4D16C2-CC6E-3274-49F7-92CD4A142C90}"/>
              </a:ext>
            </a:extLst>
          </p:cNvPr>
          <p:cNvSpPr>
            <a:spLocks/>
          </p:cNvSpPr>
          <p:nvPr/>
        </p:nvSpPr>
        <p:spPr>
          <a:xfrm>
            <a:off x="753594" y="4674849"/>
            <a:ext cx="10790706" cy="1583014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E374BE-4987-5D21-EB18-BDAC84DF575A}"/>
              </a:ext>
            </a:extLst>
          </p:cNvPr>
          <p:cNvSpPr txBox="1"/>
          <p:nvPr/>
        </p:nvSpPr>
        <p:spPr>
          <a:xfrm>
            <a:off x="902863" y="5224252"/>
            <a:ext cx="10928920" cy="8505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2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0" lvl="7" indent="0">
              <a:lnSpc>
                <a:spcPct val="13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None/>
              <a:defRPr sz="15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r>
              <a:rPr lang="en-US" altLang="ko-KR" dirty="0"/>
              <a:t>-  </a:t>
            </a:r>
            <a:r>
              <a:rPr lang="ko-KR" altLang="en-US" dirty="0"/>
              <a:t>연구개요 : 생성형 </a:t>
            </a:r>
            <a:r>
              <a:rPr lang="en-US" altLang="ko-KR" dirty="0"/>
              <a:t>AI</a:t>
            </a:r>
            <a:r>
              <a:rPr lang="ko-KR" altLang="en-US" dirty="0"/>
              <a:t>서비스</a:t>
            </a:r>
            <a:r>
              <a:rPr lang="en-US" altLang="ko-KR" dirty="0"/>
              <a:t>(</a:t>
            </a:r>
            <a:r>
              <a:rPr lang="ko-KR" altLang="en-US" dirty="0" err="1"/>
              <a:t>챗</a:t>
            </a:r>
            <a:r>
              <a:rPr lang="en-US" altLang="ko-KR" dirty="0"/>
              <a:t>GPT</a:t>
            </a:r>
            <a:r>
              <a:rPr lang="ko-KR" altLang="en-US" dirty="0"/>
              <a:t>포함</a:t>
            </a:r>
            <a:r>
              <a:rPr lang="en-US" altLang="ko-KR" dirty="0"/>
              <a:t>)</a:t>
            </a:r>
            <a:r>
              <a:rPr lang="ko-KR" altLang="en-US" dirty="0"/>
              <a:t> 이용경험자를 대상</a:t>
            </a:r>
            <a:r>
              <a:rPr lang="en-US" altLang="ko-KR" dirty="0"/>
              <a:t> </a:t>
            </a:r>
            <a:r>
              <a:rPr lang="ko-KR" altLang="en-US" dirty="0"/>
              <a:t>사용의도 </a:t>
            </a:r>
            <a:r>
              <a:rPr lang="ko-KR" altLang="en-US" dirty="0" err="1"/>
              <a:t>영향변인을</a:t>
            </a:r>
            <a:r>
              <a:rPr lang="ko-KR" altLang="en-US" dirty="0"/>
              <a:t> 통합기술수용이론으로 분석</a:t>
            </a:r>
            <a:endParaRPr lang="en-US" altLang="ko-KR" dirty="0"/>
          </a:p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주요변인 : 성과기대</a:t>
            </a:r>
            <a:r>
              <a:rPr lang="en-US" altLang="ko-KR" dirty="0"/>
              <a:t>, </a:t>
            </a:r>
            <a:r>
              <a:rPr lang="ko-KR" altLang="en-US" dirty="0"/>
              <a:t>노력기대</a:t>
            </a:r>
            <a:r>
              <a:rPr lang="en-US" altLang="ko-KR" dirty="0"/>
              <a:t>, </a:t>
            </a:r>
            <a:r>
              <a:rPr lang="ko-KR" altLang="en-US" dirty="0"/>
              <a:t>사회적영향</a:t>
            </a:r>
            <a:r>
              <a:rPr lang="en-US" altLang="ko-KR" dirty="0"/>
              <a:t>, </a:t>
            </a:r>
            <a:r>
              <a:rPr lang="ko-KR" altLang="en-US" dirty="0"/>
              <a:t>노력기대</a:t>
            </a:r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결과 : 성과기대와 사회적영향 및 촉진조건은 사용의도에 정</a:t>
            </a:r>
            <a:r>
              <a:rPr lang="en-US" altLang="ko-KR" dirty="0"/>
              <a:t>(+)</a:t>
            </a:r>
            <a:r>
              <a:rPr lang="ko-KR" altLang="en-US" dirty="0"/>
              <a:t>의 영향을 미치며</a:t>
            </a:r>
            <a:r>
              <a:rPr lang="en-US" altLang="ko-KR" dirty="0"/>
              <a:t>, </a:t>
            </a:r>
            <a:r>
              <a:rPr lang="ko-KR" altLang="en-US" dirty="0"/>
              <a:t>연령은 성과기대</a:t>
            </a:r>
            <a:r>
              <a:rPr lang="en-US" altLang="ko-KR" dirty="0"/>
              <a:t>, </a:t>
            </a:r>
            <a:r>
              <a:rPr lang="ko-KR" altLang="en-US" dirty="0"/>
              <a:t>노력기대와 사용의도의 관계를 조절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E7FAE0-880D-A885-7B96-A3FF9C120A4D}"/>
              </a:ext>
            </a:extLst>
          </p:cNvPr>
          <p:cNvSpPr txBox="1"/>
          <p:nvPr/>
        </p:nvSpPr>
        <p:spPr>
          <a:xfrm>
            <a:off x="825011" y="4728631"/>
            <a:ext cx="8381485" cy="227435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defTabSz="914400">
              <a:lnSpc>
                <a:spcPct val="110000"/>
              </a:lnSpc>
              <a:defRPr/>
            </a:pP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논문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3. UTAUT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모형을 적용한 </a:t>
            </a:r>
            <a:r>
              <a:rPr kumimoji="1" lang="ko-KR" altLang="en-US" sz="1400" dirty="0" err="1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챗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GPT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및 생성형 </a:t>
            </a:r>
            <a:r>
              <a:rPr kumimoji="1" lang="en-US" altLang="ko-KR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AI </a:t>
            </a:r>
            <a:r>
              <a:rPr kumimoji="1" lang="ko-KR" altLang="en-US" sz="1400" dirty="0">
                <a:solidFill>
                  <a:srgbClr val="4472C4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서비스 이용에 영향을 미치는 요인에 대한 연구</a:t>
            </a:r>
          </a:p>
        </p:txBody>
      </p:sp>
      <p:sp>
        <p:nvSpPr>
          <p:cNvPr id="24" name="텍스트 개체 틀 2">
            <a:extLst>
              <a:ext uri="{FF2B5EF4-FFF2-40B4-BE49-F238E27FC236}">
                <a16:creationId xmlns:a16="http://schemas.microsoft.com/office/drawing/2014/main" id="{6DC5401C-8505-5040-7321-3FA98F3D1DC2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 개선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선행연구 요약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(UTAUT 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및 사회적영향 관련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)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1756235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FD4AF2-21BC-A4EE-D329-B51323899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369E6056-5629-3B6B-AED5-F33EA0AC70E8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 개선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변수</a:t>
            </a: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개선방안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8BC0136-CF08-9A61-6B3B-F1279A898ACF}"/>
              </a:ext>
            </a:extLst>
          </p:cNvPr>
          <p:cNvSpPr>
            <a:spLocks/>
          </p:cNvSpPr>
          <p:nvPr/>
        </p:nvSpPr>
        <p:spPr>
          <a:xfrm>
            <a:off x="339937" y="966692"/>
            <a:ext cx="4136269" cy="5761945"/>
          </a:xfrm>
          <a:prstGeom prst="rect">
            <a:avLst/>
          </a:prstGeom>
          <a:solidFill>
            <a:srgbClr val="7C8BB6">
              <a:alpha val="1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id="{2838405D-A54F-284E-0961-F338943887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2869823"/>
              </p:ext>
            </p:extLst>
          </p:nvPr>
        </p:nvGraphicFramePr>
        <p:xfrm>
          <a:off x="715906" y="1084458"/>
          <a:ext cx="2312343" cy="3810000"/>
        </p:xfrm>
        <a:graphic>
          <a:graphicData uri="http://schemas.openxmlformats.org/drawingml/2006/table">
            <a:tbl>
              <a:tblPr/>
              <a:tblGrid>
                <a:gridCol w="2312343">
                  <a:extLst>
                    <a:ext uri="{9D8B030D-6E8A-4147-A177-3AD203B41FA5}">
                      <a16:colId xmlns:a16="http://schemas.microsoft.com/office/drawing/2014/main" val="2490201950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임직원의 특성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42221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자기주도성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12495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자기혁신성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059950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사회적영향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95959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기업서비스의 특성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9160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정보품질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83119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보안신뢰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1410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접근환경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41103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생성형</a:t>
                      </a:r>
                      <a:r>
                        <a:rPr 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AI </a:t>
                      </a:r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특성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9927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 err="1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몰입감</a:t>
                      </a:r>
                      <a:endParaRPr lang="ko-KR" altLang="en-US" sz="1200" kern="1200" spc="-50" dirty="0">
                        <a:solidFill>
                          <a:srgbClr val="4472C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맑은 고딕 Semilight" panose="020B0502040204020203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5687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효과성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82797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개인화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6785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조절변수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28498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생성형 </a:t>
                      </a:r>
                      <a:r>
                        <a:rPr lang="en-US" altLang="ko-KR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AI </a:t>
                      </a:r>
                      <a:r>
                        <a:rPr lang="ko-KR" altLang="en-US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사용경험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42088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조직에 대한 긍정인식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4964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직급차이</a:t>
                      </a:r>
                      <a:r>
                        <a:rPr lang="en-US" altLang="ko-KR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(</a:t>
                      </a:r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리더</a:t>
                      </a:r>
                      <a:r>
                        <a:rPr lang="en-US" altLang="ko-KR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/</a:t>
                      </a:r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일반</a:t>
                      </a:r>
                      <a:r>
                        <a:rPr lang="en-US" altLang="ko-KR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1804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기업규모</a:t>
                      </a:r>
                      <a:r>
                        <a:rPr lang="en-US" altLang="ko-KR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(</a:t>
                      </a:r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임직원수</a:t>
                      </a:r>
                      <a:r>
                        <a:rPr lang="en-US" altLang="ko-KR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0957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직무교육주제별</a:t>
                      </a:r>
                      <a:r>
                        <a:rPr lang="en-US" altLang="ko-KR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(</a:t>
                      </a:r>
                      <a:r>
                        <a:rPr lang="ko-KR" altLang="en-US" sz="1200" kern="1200" spc="-50" dirty="0" err="1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공통그킬</a:t>
                      </a:r>
                      <a:r>
                        <a:rPr lang="en-US" altLang="ko-KR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/</a:t>
                      </a:r>
                      <a:r>
                        <a:rPr lang="ko-KR" altLang="en-US" sz="1200" kern="1200" spc="-50" dirty="0" err="1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전문스킬</a:t>
                      </a:r>
                      <a:r>
                        <a:rPr lang="en-US" altLang="ko-KR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0637069"/>
                  </a:ext>
                </a:extLst>
              </a:tr>
            </a:tbl>
          </a:graphicData>
        </a:graphic>
      </p:graphicFrame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A5711E70-CDD9-199A-BBCA-0F43209D9C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699512"/>
              </p:ext>
            </p:extLst>
          </p:nvPr>
        </p:nvGraphicFramePr>
        <p:xfrm>
          <a:off x="709471" y="5099670"/>
          <a:ext cx="2312343" cy="1466850"/>
        </p:xfrm>
        <a:graphic>
          <a:graphicData uri="http://schemas.openxmlformats.org/drawingml/2006/table">
            <a:tbl>
              <a:tblPr/>
              <a:tblGrid>
                <a:gridCol w="2312343">
                  <a:extLst>
                    <a:ext uri="{9D8B030D-6E8A-4147-A177-3AD203B41FA5}">
                      <a16:colId xmlns:a16="http://schemas.microsoft.com/office/drawing/2014/main" val="4258800588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적용모형 확인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96167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algn="l" defTabSz="914400" rtl="0" eaLnBrk="1" fontAlgn="ctr" latinLnBrk="1" hangingPunct="1"/>
                      <a:r>
                        <a:rPr lang="en-US" altLang="ko-KR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TAM</a:t>
                      </a:r>
                      <a:endParaRPr lang="ko-KR" altLang="en-US" sz="1200" kern="1200" spc="-50" dirty="0">
                        <a:solidFill>
                          <a:srgbClr val="4472C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맑은 고딕 Semilight" panose="020B0502040204020203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27320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algn="l" defTabSz="914400" rtl="0" eaLnBrk="1" fontAlgn="ctr" latinLnBrk="1" hangingPunct="1"/>
                      <a:r>
                        <a:rPr lang="en-US" altLang="ko-KR" sz="1200" kern="1200" spc="-50" dirty="0">
                          <a:solidFill>
                            <a:srgbClr val="4472C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UTAUT</a:t>
                      </a:r>
                      <a:endParaRPr lang="ko-KR" altLang="en-US" sz="1200" kern="1200" spc="-50" dirty="0">
                        <a:solidFill>
                          <a:srgbClr val="4472C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맑은 고딕 Semilight" panose="020B0502040204020203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94715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지각된 가치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01627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소비자 심리 저항</a:t>
                      </a:r>
                      <a:r>
                        <a:rPr lang="en-US" altLang="ko-KR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: TRAM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7576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메타인지이론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6869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kern="1200" spc="-50" dirty="0">
                          <a:gradFill>
                            <a:gsLst>
                              <a:gs pos="0">
                                <a:schemeClr val="tx1"/>
                              </a:gs>
                              <a:gs pos="100000">
                                <a:schemeClr val="tx1"/>
                              </a:gs>
                            </a:gsLst>
                            <a:lin ang="0" scaled="1"/>
                          </a:gra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 Semilight" panose="020B0502040204020203" pitchFamily="50" charset="-127"/>
                        </a:rPr>
                        <a:t>Technology Fit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321401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F1E18EC0-146C-2166-13DD-43E094FF93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136883"/>
              </p:ext>
            </p:extLst>
          </p:nvPr>
        </p:nvGraphicFramePr>
        <p:xfrm>
          <a:off x="3104895" y="1095142"/>
          <a:ext cx="976957" cy="381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976957">
                  <a:extLst>
                    <a:ext uri="{9D8B030D-6E8A-4147-A177-3AD203B41FA5}">
                      <a16:colId xmlns:a16="http://schemas.microsoft.com/office/drawing/2014/main" val="2922052145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42221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512495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1059950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UTAUT 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595959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49160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9831197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3501410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241103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499276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UTAUT 2(</a:t>
                      </a:r>
                      <a:r>
                        <a:rPr lang="ko-KR" alt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쾌락</a:t>
                      </a:r>
                      <a:r>
                        <a:rPr lang="en-US" altLang="ko-KR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)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756873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82797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167858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7284983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542088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384964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제외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01804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제외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80957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제외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30637069"/>
                  </a:ext>
                </a:extLst>
              </a:tr>
            </a:tbl>
          </a:graphicData>
        </a:graphic>
      </p:graphicFrame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3B949379-B6F8-8A71-B379-FC28D733E8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8683191"/>
              </p:ext>
            </p:extLst>
          </p:nvPr>
        </p:nvGraphicFramePr>
        <p:xfrm>
          <a:off x="3104894" y="5290170"/>
          <a:ext cx="976957" cy="12954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976957">
                  <a:extLst>
                    <a:ext uri="{9D8B030D-6E8A-4147-A177-3AD203B41FA5}">
                      <a16:colId xmlns:a16="http://schemas.microsoft.com/office/drawing/2014/main" val="2922052145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적용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01804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적용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80957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제외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3063706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제외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222629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제외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594629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제외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64439281"/>
                  </a:ext>
                </a:extLst>
              </a:tr>
            </a:tbl>
          </a:graphicData>
        </a:graphic>
      </p:graphicFrame>
      <p:grpSp>
        <p:nvGrpSpPr>
          <p:cNvPr id="50" name="그룹 49">
            <a:extLst>
              <a:ext uri="{FF2B5EF4-FFF2-40B4-BE49-F238E27FC236}">
                <a16:creationId xmlns:a16="http://schemas.microsoft.com/office/drawing/2014/main" id="{80286B1E-058D-A9CB-CF77-8A07B2A44A6F}"/>
              </a:ext>
            </a:extLst>
          </p:cNvPr>
          <p:cNvGrpSpPr/>
          <p:nvPr/>
        </p:nvGrpSpPr>
        <p:grpSpPr>
          <a:xfrm>
            <a:off x="4696812" y="966692"/>
            <a:ext cx="6779282" cy="5761945"/>
            <a:chOff x="4696812" y="966692"/>
            <a:chExt cx="6779282" cy="601784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76EC596-450C-7641-5987-155C9E9323CF}"/>
                </a:ext>
              </a:extLst>
            </p:cNvPr>
            <p:cNvSpPr txBox="1">
              <a:spLocks/>
            </p:cNvSpPr>
            <p:nvPr/>
          </p:nvSpPr>
          <p:spPr>
            <a:xfrm>
              <a:off x="4696812" y="968910"/>
              <a:ext cx="5986739" cy="140455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/>
            <a:p>
              <a:pPr defTabSz="914400" latinLnBrk="1">
                <a:lnSpc>
                  <a:spcPct val="150000"/>
                </a:lnSpc>
                <a:defRPr/>
              </a:pP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임직원의 특성 반영 독립변수</a:t>
              </a:r>
              <a:endParaRPr lang="en-US" altLang="ko-KR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marL="171450" indent="-171450" defTabSz="914400" latinLnBrk="1">
                <a:lnSpc>
                  <a:spcPct val="150000"/>
                </a:lnSpc>
                <a:buFontTx/>
                <a:buChar char="-"/>
                <a:defRPr/>
              </a:pP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조직의 임직원 평가 항목 중 공통 리더십 역량의 기준 항목으로 자주 채택되는 </a:t>
              </a:r>
              <a:br>
                <a:rPr lang="en-US" altLang="ko-KR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</a:br>
              <a:r>
                <a:rPr lang="ko-KR" altLang="en-US" sz="1200" spc="-50" dirty="0">
                  <a:solidFill>
                    <a:srgbClr val="4472C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자기주도성 </a:t>
              </a:r>
              <a:r>
                <a:rPr lang="en-US" altLang="ko-KR" sz="1200" spc="-50" dirty="0">
                  <a:solidFill>
                    <a:srgbClr val="4472C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/ </a:t>
              </a:r>
              <a:r>
                <a:rPr lang="ko-KR" altLang="en-US" sz="1200" spc="-50" dirty="0">
                  <a:solidFill>
                    <a:srgbClr val="4472C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자기혁신성</a:t>
              </a: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의 항목을 변수로 채택</a:t>
              </a:r>
              <a:endParaRPr lang="en-US" altLang="ko-KR" sz="12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marL="171450" indent="-171450" defTabSz="914400" latinLnBrk="1">
                <a:lnSpc>
                  <a:spcPct val="150000"/>
                </a:lnSpc>
                <a:buFontTx/>
                <a:buChar char="-"/>
                <a:defRPr/>
              </a:pP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 조직에 영향도가 큰 임직원이기에 </a:t>
              </a:r>
              <a:r>
                <a:rPr lang="en-US" altLang="ko-KR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UTAUT</a:t>
              </a: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모델의 </a:t>
              </a:r>
              <a:r>
                <a:rPr lang="ko-KR" altLang="en-US" sz="1200" spc="-50" dirty="0">
                  <a:solidFill>
                    <a:srgbClr val="4472C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사회적 영향</a:t>
              </a: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 변수를 추가</a:t>
              </a:r>
              <a:endParaRPr lang="en-US" altLang="ko-KR" sz="12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defTabSz="914400" latinLnBrk="1">
                <a:lnSpc>
                  <a:spcPct val="150000"/>
                </a:lnSpc>
                <a:defRPr/>
              </a:pPr>
              <a:endParaRPr lang="ko-KR" altLang="en-US" sz="12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29D7835-AC58-5ED4-D5AC-92062B1A19EB}"/>
                </a:ext>
              </a:extLst>
            </p:cNvPr>
            <p:cNvSpPr txBox="1"/>
            <p:nvPr/>
          </p:nvSpPr>
          <p:spPr>
            <a:xfrm>
              <a:off x="4696812" y="3188940"/>
              <a:ext cx="6779282" cy="140455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defPPr>
                <a:defRPr lang="en-US"/>
              </a:defPPr>
              <a:lvl1pPr defTabSz="914400" latinLnBrk="1">
                <a:lnSpc>
                  <a:spcPct val="150000"/>
                </a:lnSpc>
                <a:defRPr sz="14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defRPr>
              </a:lvl1pPr>
            </a:lstStyle>
            <a:p>
              <a:r>
                <a:rPr lang="ko-KR" altLang="en-US" dirty="0"/>
                <a:t>기업환경의 </a:t>
              </a: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특성 반영 독립변수</a:t>
              </a:r>
              <a:r>
                <a:rPr lang="ko-KR" altLang="en-US" dirty="0"/>
                <a:t> </a:t>
              </a:r>
              <a:endParaRPr lang="en-US" altLang="ko-KR" dirty="0"/>
            </a:p>
            <a:p>
              <a:r>
                <a:rPr lang="en-US" altLang="ko-KR" sz="1200" dirty="0"/>
                <a:t>- </a:t>
              </a:r>
              <a:r>
                <a:rPr lang="ko-KR" altLang="en-US" sz="1200" dirty="0">
                  <a:solidFill>
                    <a:srgbClr val="4472C4"/>
                  </a:solidFill>
                </a:rPr>
                <a:t>정보품질</a:t>
              </a:r>
              <a:r>
                <a:rPr lang="en-US" altLang="ko-KR" sz="1200" dirty="0"/>
                <a:t>: AI Tutor </a:t>
              </a:r>
              <a:r>
                <a:rPr lang="ko-KR" altLang="en-US" sz="1200" dirty="0"/>
                <a:t>의 시스템 구현방식이 </a:t>
              </a:r>
              <a:r>
                <a:rPr lang="en-US" altLang="ko-KR" sz="1200" dirty="0"/>
                <a:t>RAG </a:t>
              </a:r>
              <a:r>
                <a:rPr lang="ko-KR" altLang="en-US" sz="1200" dirty="0"/>
                <a:t>방식을 적용함으로써 생성형 </a:t>
              </a:r>
              <a:r>
                <a:rPr lang="en-US" altLang="ko-KR" sz="1200" dirty="0"/>
                <a:t>AI</a:t>
              </a:r>
              <a:r>
                <a:rPr lang="ko-KR" altLang="en-US" sz="1200" dirty="0"/>
                <a:t>의 환각증상을 방지하고</a:t>
              </a:r>
              <a:r>
                <a:rPr lang="en-US" altLang="ko-KR" sz="1200" dirty="0"/>
                <a:t>,</a:t>
              </a:r>
              <a:br>
                <a:rPr lang="en-US" altLang="ko-KR" sz="1200" dirty="0"/>
              </a:br>
              <a:r>
                <a:rPr lang="en-US" altLang="ko-KR" sz="1200" dirty="0"/>
                <a:t>  </a:t>
              </a:r>
              <a:r>
                <a:rPr lang="ko-KR" altLang="en-US" sz="1200" dirty="0"/>
                <a:t> 해당과정에 대한 미리 학습된 정보를 기준으로 답변하도록 구현</a:t>
              </a:r>
              <a:br>
                <a:rPr lang="en-US" altLang="ko-KR" sz="1200" dirty="0"/>
              </a:br>
              <a:r>
                <a:rPr lang="en-US" altLang="ko-KR" sz="1200" dirty="0"/>
                <a:t>- </a:t>
              </a:r>
              <a:r>
                <a:rPr lang="ko-KR" altLang="en-US" sz="1200" dirty="0">
                  <a:solidFill>
                    <a:srgbClr val="4472C4"/>
                  </a:solidFill>
                </a:rPr>
                <a:t>보안신뢰</a:t>
              </a:r>
              <a:r>
                <a:rPr lang="en-US" altLang="ko-KR" sz="1200" dirty="0"/>
                <a:t>: </a:t>
              </a:r>
              <a:r>
                <a:rPr lang="ko-KR" altLang="en-US" sz="1200" dirty="0"/>
                <a:t>삼성그룹 보안인증 통과 및 </a:t>
              </a:r>
              <a:r>
                <a:rPr lang="en-US" altLang="ko-KR" sz="1200" dirty="0"/>
                <a:t>Enterprise</a:t>
              </a:r>
              <a:r>
                <a:rPr lang="ko-KR" altLang="en-US" sz="1200" dirty="0"/>
                <a:t>용으로 대화 정보 비공개 방침 적용</a:t>
              </a:r>
              <a:endParaRPr lang="en-US" altLang="ko-KR" sz="1200" dirty="0"/>
            </a:p>
            <a:p>
              <a:r>
                <a:rPr lang="en-US" altLang="ko-KR" sz="1200" dirty="0"/>
                <a:t>- </a:t>
              </a:r>
              <a:r>
                <a:rPr lang="ko-KR" altLang="en-US" sz="1200" dirty="0">
                  <a:solidFill>
                    <a:srgbClr val="4472C4"/>
                  </a:solidFill>
                </a:rPr>
                <a:t>접근환경</a:t>
              </a:r>
              <a:r>
                <a:rPr lang="en-US" altLang="ko-KR" sz="1200" dirty="0"/>
                <a:t>: </a:t>
              </a:r>
              <a:r>
                <a:rPr lang="ko-KR" altLang="en-US" sz="1200" dirty="0"/>
                <a:t>생성형 </a:t>
              </a:r>
              <a:r>
                <a:rPr lang="en-US" altLang="ko-KR" sz="1200" dirty="0"/>
                <a:t>AI</a:t>
              </a:r>
              <a:r>
                <a:rPr lang="ko-KR" altLang="en-US" sz="1200" dirty="0"/>
                <a:t>의 별도 신청이나 서비스를 찾는 </a:t>
              </a:r>
              <a:r>
                <a:rPr lang="ko-KR" altLang="en-US" sz="1200" dirty="0" err="1"/>
                <a:t>번거로음이</a:t>
              </a:r>
              <a:r>
                <a:rPr lang="ko-KR" altLang="en-US" sz="1200" dirty="0"/>
                <a:t> 없으며</a:t>
              </a:r>
              <a:r>
                <a:rPr lang="en-US" altLang="ko-KR" sz="1200" dirty="0"/>
                <a:t>, </a:t>
              </a:r>
              <a:r>
                <a:rPr lang="ko-KR" altLang="en-US" sz="1200" dirty="0"/>
                <a:t>근무환경에서 </a:t>
              </a:r>
              <a:r>
                <a:rPr lang="en-US" altLang="ko-KR" sz="1200" dirty="0"/>
                <a:t>PC</a:t>
              </a:r>
              <a:r>
                <a:rPr lang="ko-KR" altLang="en-US" sz="1200" dirty="0"/>
                <a:t>의 접근 또한 용이한 조건 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E8AFD52-FF8A-507B-487D-FC752B3FA4BD}"/>
                </a:ext>
              </a:extLst>
            </p:cNvPr>
            <p:cNvSpPr txBox="1"/>
            <p:nvPr/>
          </p:nvSpPr>
          <p:spPr>
            <a:xfrm>
              <a:off x="4696812" y="4741539"/>
              <a:ext cx="6779282" cy="850554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defPPr>
                <a:defRPr lang="en-US"/>
              </a:defPPr>
              <a:lvl1pPr defTabSz="914400" latinLnBrk="1">
                <a:lnSpc>
                  <a:spcPct val="150000"/>
                </a:lnSpc>
                <a:defRPr sz="14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defRPr>
              </a:lvl1pPr>
            </a:lstStyle>
            <a:p>
              <a:r>
                <a:rPr lang="ko-KR" altLang="en-US" dirty="0"/>
                <a:t>조절변수</a:t>
              </a:r>
              <a:endParaRPr lang="en-US" altLang="ko-KR" dirty="0"/>
            </a:p>
            <a:p>
              <a:r>
                <a:rPr lang="en-US" altLang="ko-KR" sz="1200" dirty="0"/>
                <a:t>- </a:t>
              </a:r>
              <a:r>
                <a:rPr lang="ko-KR" altLang="en-US" sz="1200" dirty="0">
                  <a:solidFill>
                    <a:srgbClr val="4472C4"/>
                  </a:solidFill>
                </a:rPr>
                <a:t>생성형 </a:t>
              </a:r>
              <a:r>
                <a:rPr lang="en-US" altLang="ko-KR" sz="1200" dirty="0">
                  <a:solidFill>
                    <a:srgbClr val="4472C4"/>
                  </a:solidFill>
                </a:rPr>
                <a:t>AI </a:t>
              </a:r>
              <a:r>
                <a:rPr lang="ko-KR" altLang="en-US" sz="1200" dirty="0">
                  <a:solidFill>
                    <a:srgbClr val="4472C4"/>
                  </a:solidFill>
                </a:rPr>
                <a:t>사용경험</a:t>
              </a:r>
              <a:r>
                <a:rPr lang="en-US" altLang="ko-KR" sz="1200" dirty="0"/>
                <a:t>: </a:t>
              </a:r>
              <a:r>
                <a:rPr lang="ko-KR" altLang="en-US" sz="1200" dirty="0"/>
                <a:t>사용경험의 정도</a:t>
              </a:r>
              <a:r>
                <a:rPr lang="en-US" altLang="ko-KR" sz="1200" dirty="0"/>
                <a:t>(</a:t>
              </a:r>
              <a:r>
                <a:rPr lang="en-US" altLang="ko-KR" sz="1200" kern="1200" spc="0" dirty="0"/>
                <a:t>1~2</a:t>
              </a:r>
              <a:r>
                <a:rPr lang="ko-KR" altLang="en-US" sz="1200" kern="1200" spc="0" dirty="0"/>
                <a:t>회</a:t>
              </a:r>
              <a:r>
                <a:rPr lang="en-US" altLang="ko-KR" sz="1200" kern="1200" spc="0" dirty="0"/>
                <a:t>, 3~4</a:t>
              </a:r>
              <a:r>
                <a:rPr lang="ko-KR" altLang="en-US" sz="1200" kern="1200" spc="0" dirty="0"/>
                <a:t>회</a:t>
              </a:r>
              <a:r>
                <a:rPr lang="en-US" altLang="ko-KR" sz="1200" kern="1200" spc="0" dirty="0"/>
                <a:t>, 7</a:t>
              </a:r>
              <a:r>
                <a:rPr lang="ko-KR" altLang="en-US" sz="1200" kern="1200" spc="0" dirty="0" err="1"/>
                <a:t>회이상</a:t>
              </a:r>
              <a:r>
                <a:rPr lang="en-US" altLang="ko-KR" sz="1200" kern="1200" spc="0" dirty="0"/>
                <a:t>(</a:t>
              </a:r>
              <a:r>
                <a:rPr lang="ko-KR" altLang="en-US" sz="1200" kern="1200" spc="0" dirty="0"/>
                <a:t>매일</a:t>
              </a:r>
              <a:r>
                <a:rPr lang="en-US" altLang="ko-KR" sz="1200" kern="1200" spc="0" dirty="0"/>
                <a:t>), </a:t>
              </a:r>
              <a:r>
                <a:rPr lang="ko-KR" altLang="en-US" sz="1200" kern="1200" spc="0" dirty="0"/>
                <a:t>수시</a:t>
              </a:r>
              <a:r>
                <a:rPr lang="en-US" altLang="ko-KR" sz="1200" kern="1200" spc="0" dirty="0"/>
                <a:t>)</a:t>
              </a:r>
              <a:r>
                <a:rPr lang="ko-KR" altLang="en-US" sz="1200" kern="1200" spc="0" dirty="0"/>
                <a:t>를 조절요인으로 채택</a:t>
              </a:r>
              <a:br>
                <a:rPr lang="en-US" altLang="ko-KR" sz="1200" dirty="0"/>
              </a:br>
              <a:r>
                <a:rPr lang="en-US" altLang="ko-KR" sz="1200" dirty="0"/>
                <a:t>- </a:t>
              </a:r>
              <a:r>
                <a:rPr lang="ko-KR" altLang="en-US" sz="1200" dirty="0">
                  <a:solidFill>
                    <a:srgbClr val="4472C4"/>
                  </a:solidFill>
                </a:rPr>
                <a:t>조직에 대한 긍정인식</a:t>
              </a:r>
              <a:r>
                <a:rPr lang="en-US" altLang="ko-KR" sz="1200" dirty="0"/>
                <a:t>: </a:t>
              </a:r>
              <a:r>
                <a:rPr lang="ko-KR" altLang="en-US" sz="1200" dirty="0"/>
                <a:t>소속 조직에 대한 긍정인식의 정도가 미치는 조절적 효과를 적용</a:t>
              </a:r>
              <a:endParaRPr lang="en-US" altLang="ko-KR" sz="12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FFA95D4-1F53-F6C1-A48B-4C7A072F4EF9}"/>
                </a:ext>
              </a:extLst>
            </p:cNvPr>
            <p:cNvSpPr txBox="1">
              <a:spLocks/>
            </p:cNvSpPr>
            <p:nvPr/>
          </p:nvSpPr>
          <p:spPr>
            <a:xfrm>
              <a:off x="5024949" y="2431855"/>
              <a:ext cx="6200400" cy="84638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/>
            <a:p>
              <a:pPr defTabSz="914400" latinLnBrk="1">
                <a:defRPr/>
              </a:pP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내가 속한 조직에서는 내가 생성형 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AI</a:t>
              </a: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를 이용해야 한다고 생각한다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.</a:t>
              </a:r>
            </a:p>
            <a:p>
              <a:pPr defTabSz="914400" latinLnBrk="1">
                <a:defRPr/>
              </a:pP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내 주변의 많은 동료들은 생성형 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AI</a:t>
              </a: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를 이용하고 있다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.</a:t>
              </a:r>
            </a:p>
            <a:p>
              <a:pPr defTabSz="914400" latinLnBrk="1">
                <a:defRPr/>
              </a:pP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나에게 영향을 주는 조직내 사람들은 내가 생성형 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AI</a:t>
              </a: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를 이용하는 것을 선호한다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. </a:t>
              </a:r>
            </a:p>
            <a:p>
              <a:pPr defTabSz="914400" latinLnBrk="1">
                <a:defRPr/>
              </a:pP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만약 나의 가까운 동료가 생성형 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AI</a:t>
              </a: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를 사용한다면 나는 생성형 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AI</a:t>
              </a: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를 이용할 것 같다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. </a:t>
              </a:r>
            </a:p>
            <a:p>
              <a:pPr defTabSz="914400" latinLnBrk="1">
                <a:defRPr/>
              </a:pPr>
              <a:endParaRPr lang="ko-KR" altLang="en-US" sz="11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981A28C-BFDE-D466-7735-64F74B45F46B}"/>
                </a:ext>
              </a:extLst>
            </p:cNvPr>
            <p:cNvSpPr txBox="1">
              <a:spLocks/>
            </p:cNvSpPr>
            <p:nvPr/>
          </p:nvSpPr>
          <p:spPr>
            <a:xfrm>
              <a:off x="4850777" y="2204185"/>
              <a:ext cx="4075508" cy="169277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/>
            <a:p>
              <a:pPr defTabSz="914400" latinLnBrk="1">
                <a:defRPr/>
              </a:pP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예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) </a:t>
              </a: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사회적인 영향이 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 </a:t>
              </a: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기술 수용에 대한  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000 </a:t>
              </a:r>
              <a:r>
                <a:rPr lang="ko-KR" altLang="en-US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에 영향을 </a:t>
              </a:r>
              <a:r>
                <a:rPr lang="ko-KR" altLang="en-US" sz="1100" spc="-50" dirty="0" err="1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줄것인가</a:t>
              </a:r>
              <a:r>
                <a:rPr lang="en-US" altLang="ko-KR" sz="11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?</a:t>
              </a:r>
              <a:endParaRPr lang="ko-KR" altLang="en-US" sz="11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EF4E0DD-323D-2DB4-28CC-A8E0920A4062}"/>
                </a:ext>
              </a:extLst>
            </p:cNvPr>
            <p:cNvSpPr txBox="1"/>
            <p:nvPr/>
          </p:nvSpPr>
          <p:spPr>
            <a:xfrm>
              <a:off x="4696812" y="6410985"/>
              <a:ext cx="6779282" cy="573555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defPPr>
                <a:defRPr lang="en-US"/>
              </a:defPPr>
              <a:lvl1pPr defTabSz="914400" latinLnBrk="1">
                <a:lnSpc>
                  <a:spcPct val="150000"/>
                </a:lnSpc>
                <a:defRPr sz="14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defRPr>
              </a:lvl1pPr>
            </a:lstStyle>
            <a:p>
              <a:r>
                <a:rPr lang="ko-KR" altLang="en-US" dirty="0"/>
                <a:t>적용모형</a:t>
              </a:r>
              <a:endParaRPr lang="en-US" altLang="ko-KR" dirty="0"/>
            </a:p>
            <a:p>
              <a:r>
                <a:rPr lang="en-US" altLang="ko-KR" sz="1200" dirty="0"/>
                <a:t>- </a:t>
              </a:r>
              <a:r>
                <a:rPr lang="en-US" altLang="ko-KR" sz="1200" kern="1200" spc="-50" dirty="0">
                  <a:solidFill>
                    <a:srgbClr val="4472C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TAM / UTAUT</a:t>
              </a:r>
              <a:r>
                <a:rPr lang="en-US" altLang="ko-KR" sz="1200" dirty="0"/>
                <a:t>: </a:t>
              </a:r>
              <a:r>
                <a:rPr lang="ko-KR" altLang="en-US" sz="1200" dirty="0"/>
                <a:t>두 모형이 초기 런칭 단계의 </a:t>
              </a:r>
              <a:r>
                <a:rPr lang="en-US" altLang="ko-KR" sz="1200" dirty="0"/>
                <a:t>AI Tutor </a:t>
              </a:r>
              <a:r>
                <a:rPr lang="ko-KR" altLang="en-US" sz="1200" dirty="0"/>
                <a:t>의 지속적인 수강의 선택</a:t>
              </a:r>
              <a:r>
                <a:rPr lang="en-US" altLang="ko-KR" sz="1200" dirty="0"/>
                <a:t>(</a:t>
              </a:r>
              <a:r>
                <a:rPr lang="ko-KR" altLang="en-US" sz="1200" dirty="0"/>
                <a:t>재신청</a:t>
              </a:r>
              <a:r>
                <a:rPr lang="en-US" altLang="ko-KR" sz="1200" dirty="0"/>
                <a:t>)</a:t>
              </a:r>
              <a:r>
                <a:rPr lang="ko-KR" altLang="en-US" sz="1200" dirty="0"/>
                <a:t> 의도를 검증하기에 적합 </a:t>
              </a:r>
              <a:endParaRPr lang="en-US" altLang="ko-KR" sz="12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951FCC1-A719-E9AE-DDBA-AF56CD53D9A4}"/>
                </a:ext>
              </a:extLst>
            </p:cNvPr>
            <p:cNvSpPr txBox="1"/>
            <p:nvPr/>
          </p:nvSpPr>
          <p:spPr>
            <a:xfrm>
              <a:off x="4696812" y="5689383"/>
              <a:ext cx="6779282" cy="573555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defPPr>
                <a:defRPr lang="en-US"/>
              </a:defPPr>
              <a:lvl1pPr defTabSz="914400" latinLnBrk="1">
                <a:lnSpc>
                  <a:spcPct val="150000"/>
                </a:lnSpc>
                <a:defRPr sz="14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defRPr>
              </a:lvl1pPr>
            </a:lstStyle>
            <a:p>
              <a:r>
                <a:rPr lang="ko-KR" altLang="en-US" dirty="0"/>
                <a:t>종속변수</a:t>
              </a:r>
              <a:endParaRPr lang="en-US" altLang="ko-KR" dirty="0"/>
            </a:p>
            <a:p>
              <a:r>
                <a:rPr lang="en-US" altLang="ko-KR" sz="1200" dirty="0"/>
                <a:t>- </a:t>
              </a:r>
              <a:r>
                <a:rPr lang="ko-KR" altLang="en-US" sz="1200" kern="1200" spc="-50" dirty="0">
                  <a:solidFill>
                    <a:srgbClr val="4472C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재신청 의도</a:t>
              </a:r>
              <a:r>
                <a:rPr lang="en-US" altLang="ko-KR" sz="1200" dirty="0"/>
                <a:t>: AI Tutor</a:t>
              </a:r>
              <a:r>
                <a:rPr lang="ko-KR" altLang="en-US" sz="1200" dirty="0"/>
                <a:t>가 적용된 과정을 재차 지속적인 선택을 하는  ‘비용인식’ 과 같은 변인으로 변경</a:t>
              </a: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E4C813E0-4289-6BA5-8C87-EACB7AC49C40}"/>
                </a:ext>
              </a:extLst>
            </p:cNvPr>
            <p:cNvCxnSpPr/>
            <p:nvPr/>
          </p:nvCxnSpPr>
          <p:spPr>
            <a:xfrm>
              <a:off x="4696812" y="3188940"/>
              <a:ext cx="677928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149F880B-5577-50BC-70E7-0FB9F9EBA6E0}"/>
                </a:ext>
              </a:extLst>
            </p:cNvPr>
            <p:cNvCxnSpPr/>
            <p:nvPr/>
          </p:nvCxnSpPr>
          <p:spPr>
            <a:xfrm>
              <a:off x="4696812" y="4738243"/>
              <a:ext cx="677928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6897FBCF-189A-C2B3-ECC9-E8ECB660EE0E}"/>
                </a:ext>
              </a:extLst>
            </p:cNvPr>
            <p:cNvCxnSpPr/>
            <p:nvPr/>
          </p:nvCxnSpPr>
          <p:spPr>
            <a:xfrm>
              <a:off x="4696812" y="5689383"/>
              <a:ext cx="677928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DFF0BF9-6A91-745E-1471-7A9441693CFA}"/>
                </a:ext>
              </a:extLst>
            </p:cNvPr>
            <p:cNvCxnSpPr/>
            <p:nvPr/>
          </p:nvCxnSpPr>
          <p:spPr>
            <a:xfrm>
              <a:off x="4696812" y="6373938"/>
              <a:ext cx="677928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D07B449-1478-35AD-A4E1-DD550FD2E403}"/>
                </a:ext>
              </a:extLst>
            </p:cNvPr>
            <p:cNvCxnSpPr/>
            <p:nvPr/>
          </p:nvCxnSpPr>
          <p:spPr>
            <a:xfrm>
              <a:off x="4696812" y="966692"/>
              <a:ext cx="677928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5601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C09D8-1C72-A961-7285-A8C412AA7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251854-2C8E-54EF-8B40-D1CE85727C17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 개선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수정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1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안 개요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7A9A92E-DAD7-3E60-DB13-5E3D706D3E06}"/>
              </a:ext>
            </a:extLst>
          </p:cNvPr>
          <p:cNvSpPr>
            <a:spLocks/>
          </p:cNvSpPr>
          <p:nvPr/>
        </p:nvSpPr>
        <p:spPr>
          <a:xfrm>
            <a:off x="1208106" y="1781175"/>
            <a:ext cx="9155094" cy="4238016"/>
          </a:xfrm>
          <a:prstGeom prst="rect">
            <a:avLst/>
          </a:prstGeom>
          <a:solidFill>
            <a:srgbClr val="7C8BB6">
              <a:alpha val="10000"/>
            </a:srgbClr>
          </a:solidFill>
          <a:ln w="28575">
            <a:solidFill>
              <a:srgbClr val="D0E2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700" b="1" spc="-15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26EA96A-91C1-55C5-7992-0D3DC3750980}"/>
              </a:ext>
            </a:extLst>
          </p:cNvPr>
          <p:cNvGrpSpPr/>
          <p:nvPr/>
        </p:nvGrpSpPr>
        <p:grpSpPr>
          <a:xfrm>
            <a:off x="5889310" y="5147232"/>
            <a:ext cx="3134682" cy="499858"/>
            <a:chOff x="4009494" y="4899639"/>
            <a:chExt cx="1243976" cy="748736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F7A02F81-4E17-C9E4-50A6-6717DB7AF0AE}"/>
                </a:ext>
              </a:extLst>
            </p:cNvPr>
            <p:cNvSpPr/>
            <p:nvPr/>
          </p:nvSpPr>
          <p:spPr>
            <a:xfrm>
              <a:off x="4159237" y="4899639"/>
              <a:ext cx="925913" cy="74873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472C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88" name="TextBox 96">
              <a:extLst>
                <a:ext uri="{FF2B5EF4-FFF2-40B4-BE49-F238E27FC236}">
                  <a16:creationId xmlns:a16="http://schemas.microsoft.com/office/drawing/2014/main" id="{A58AEB05-EE26-0087-A963-C91AA292BBA3}"/>
                </a:ext>
              </a:extLst>
            </p:cNvPr>
            <p:cNvSpPr txBox="1">
              <a:spLocks/>
            </p:cNvSpPr>
            <p:nvPr/>
          </p:nvSpPr>
          <p:spPr>
            <a:xfrm>
              <a:off x="4009494" y="5180286"/>
              <a:ext cx="1243976" cy="18466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생성형 </a:t>
              </a:r>
              <a:r>
                <a:rPr lang="en-US" altLang="ko-KR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AI </a:t>
              </a: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사용경험</a:t>
              </a:r>
            </a:p>
          </p:txBody>
        </p:sp>
      </p:grp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C8EDD4B8-E4DB-6976-50DF-F5B8900B2ADC}"/>
              </a:ext>
            </a:extLst>
          </p:cNvPr>
          <p:cNvCxnSpPr>
            <a:cxnSpLocks/>
            <a:stCxn id="53" idx="3"/>
            <a:endCxn id="78" idx="2"/>
          </p:cNvCxnSpPr>
          <p:nvPr/>
        </p:nvCxnSpPr>
        <p:spPr>
          <a:xfrm flipV="1">
            <a:off x="6171487" y="3886198"/>
            <a:ext cx="2037940" cy="1405185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B7A1913E-26F8-D667-64DC-2DCB2BF3F7EB}"/>
              </a:ext>
            </a:extLst>
          </p:cNvPr>
          <p:cNvCxnSpPr>
            <a:cxnSpLocks/>
            <a:stCxn id="80" idx="6"/>
            <a:endCxn id="78" idx="2"/>
          </p:cNvCxnSpPr>
          <p:nvPr/>
        </p:nvCxnSpPr>
        <p:spPr>
          <a:xfrm>
            <a:off x="6212129" y="2632259"/>
            <a:ext cx="1997298" cy="1253939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6F9F5D00-8F12-A3BA-6216-185827CEF49F}"/>
              </a:ext>
            </a:extLst>
          </p:cNvPr>
          <p:cNvGrpSpPr/>
          <p:nvPr/>
        </p:nvGrpSpPr>
        <p:grpSpPr>
          <a:xfrm>
            <a:off x="6260375" y="2035816"/>
            <a:ext cx="2339468" cy="455170"/>
            <a:chOff x="5977752" y="4805057"/>
            <a:chExt cx="1741529" cy="769618"/>
          </a:xfrm>
        </p:grpSpPr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BCA711AF-6E59-CCCC-43A5-728B8CB5504D}"/>
                </a:ext>
              </a:extLst>
            </p:cNvPr>
            <p:cNvSpPr/>
            <p:nvPr/>
          </p:nvSpPr>
          <p:spPr>
            <a:xfrm>
              <a:off x="5990869" y="4805057"/>
              <a:ext cx="1728412" cy="7696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472C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86" name="TextBox 96">
              <a:extLst>
                <a:ext uri="{FF2B5EF4-FFF2-40B4-BE49-F238E27FC236}">
                  <a16:creationId xmlns:a16="http://schemas.microsoft.com/office/drawing/2014/main" id="{C2588DA9-01E9-484A-A4B4-9527C7DE5D1E}"/>
                </a:ext>
              </a:extLst>
            </p:cNvPr>
            <p:cNvSpPr txBox="1">
              <a:spLocks/>
            </p:cNvSpPr>
            <p:nvPr/>
          </p:nvSpPr>
          <p:spPr>
            <a:xfrm>
              <a:off x="5977752" y="5022574"/>
              <a:ext cx="1710534" cy="36933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조직에 대한</a:t>
              </a:r>
              <a:endParaRPr lang="en-US" altLang="ko-KR" sz="1200" spc="-5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algn="ctr" defTabSz="914400" latinLnBrk="1">
                <a:defRPr/>
              </a:pPr>
              <a:r>
                <a:rPr lang="ko-KR" altLang="en-US" sz="1200" spc="-5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긍정인식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A3B0BF4-6160-058B-6401-3B67FDCA50FE}"/>
              </a:ext>
            </a:extLst>
          </p:cNvPr>
          <p:cNvGrpSpPr/>
          <p:nvPr/>
        </p:nvGrpSpPr>
        <p:grpSpPr>
          <a:xfrm rot="10800000">
            <a:off x="5900901" y="2878321"/>
            <a:ext cx="2490056" cy="2371528"/>
            <a:chOff x="6874071" y="3209805"/>
            <a:chExt cx="2359446" cy="2226685"/>
          </a:xfrm>
        </p:grpSpPr>
        <p:cxnSp>
          <p:nvCxnSpPr>
            <p:cNvPr id="82" name="직선 화살표 연결선 81">
              <a:extLst>
                <a:ext uri="{FF2B5EF4-FFF2-40B4-BE49-F238E27FC236}">
                  <a16:creationId xmlns:a16="http://schemas.microsoft.com/office/drawing/2014/main" id="{F7A14A7C-E35E-2FEF-0A6E-C5A5180490B8}"/>
                </a:ext>
              </a:extLst>
            </p:cNvPr>
            <p:cNvCxnSpPr>
              <a:cxnSpLocks/>
              <a:stCxn id="87" idx="1"/>
            </p:cNvCxnSpPr>
            <p:nvPr/>
          </p:nvCxnSpPr>
          <p:spPr>
            <a:xfrm rot="10800000" flipV="1">
              <a:off x="9233517" y="3237422"/>
              <a:ext cx="0" cy="2199068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화살표 연결선 82">
              <a:extLst>
                <a:ext uri="{FF2B5EF4-FFF2-40B4-BE49-F238E27FC236}">
                  <a16:creationId xmlns:a16="http://schemas.microsoft.com/office/drawing/2014/main" id="{50E0D38A-09AA-D3E1-A2FE-F19F628B49B2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6874071" y="3209805"/>
              <a:ext cx="12229" cy="107124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화살표 연결선 83">
              <a:extLst>
                <a:ext uri="{FF2B5EF4-FFF2-40B4-BE49-F238E27FC236}">
                  <a16:creationId xmlns:a16="http://schemas.microsoft.com/office/drawing/2014/main" id="{0B497336-DBE3-FE0B-4A4F-A65859C00912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8403409" y="3278578"/>
              <a:ext cx="0" cy="27978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800F283-58E3-2D73-4A84-5E9C4CC962F0}"/>
              </a:ext>
            </a:extLst>
          </p:cNvPr>
          <p:cNvCxnSpPr>
            <a:cxnSpLocks/>
          </p:cNvCxnSpPr>
          <p:nvPr/>
        </p:nvCxnSpPr>
        <p:spPr>
          <a:xfrm>
            <a:off x="6871455" y="2449297"/>
            <a:ext cx="0" cy="5871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F625387-75E0-740A-9983-4DC194C255B7}"/>
              </a:ext>
            </a:extLst>
          </p:cNvPr>
          <p:cNvCxnSpPr>
            <a:cxnSpLocks/>
          </p:cNvCxnSpPr>
          <p:nvPr/>
        </p:nvCxnSpPr>
        <p:spPr>
          <a:xfrm>
            <a:off x="7075477" y="2481112"/>
            <a:ext cx="0" cy="217069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41ECBFC0-D92B-40DF-842A-E22E50E524B1}"/>
              </a:ext>
            </a:extLst>
          </p:cNvPr>
          <p:cNvCxnSpPr>
            <a:cxnSpLocks/>
          </p:cNvCxnSpPr>
          <p:nvPr/>
        </p:nvCxnSpPr>
        <p:spPr>
          <a:xfrm>
            <a:off x="8243756" y="2416564"/>
            <a:ext cx="0" cy="21569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CF1EF57F-AAF8-3297-E712-292A7607D634}"/>
              </a:ext>
            </a:extLst>
          </p:cNvPr>
          <p:cNvSpPr/>
          <p:nvPr/>
        </p:nvSpPr>
        <p:spPr>
          <a:xfrm>
            <a:off x="4941696" y="4878623"/>
            <a:ext cx="1280849" cy="846153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BCC047A-DF41-2111-6775-C576D6A1EB91}"/>
              </a:ext>
            </a:extLst>
          </p:cNvPr>
          <p:cNvGrpSpPr/>
          <p:nvPr/>
        </p:nvGrpSpPr>
        <p:grpSpPr>
          <a:xfrm>
            <a:off x="4931279" y="2204902"/>
            <a:ext cx="1280849" cy="854714"/>
            <a:chOff x="3476236" y="1189976"/>
            <a:chExt cx="1062318" cy="1104339"/>
          </a:xfrm>
        </p:grpSpPr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B0CD5D49-F385-48B5-1003-6E5CC05D5C06}"/>
                </a:ext>
              </a:extLst>
            </p:cNvPr>
            <p:cNvSpPr/>
            <p:nvPr/>
          </p:nvSpPr>
          <p:spPr>
            <a:xfrm>
              <a:off x="3476236" y="1189976"/>
              <a:ext cx="1062318" cy="110433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81" name="TextBox 7">
              <a:extLst>
                <a:ext uri="{FF2B5EF4-FFF2-40B4-BE49-F238E27FC236}">
                  <a16:creationId xmlns:a16="http://schemas.microsoft.com/office/drawing/2014/main" id="{E61BD4C3-81BD-79F9-F58D-1567EC1A7A41}"/>
                </a:ext>
              </a:extLst>
            </p:cNvPr>
            <p:cNvSpPr txBox="1">
              <a:spLocks/>
            </p:cNvSpPr>
            <p:nvPr/>
          </p:nvSpPr>
          <p:spPr>
            <a:xfrm>
              <a:off x="3495286" y="1512032"/>
              <a:ext cx="1009897" cy="482178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지각된</a:t>
              </a:r>
              <a:endParaRPr lang="en-US" altLang="ko-KR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algn="ctr" defTabSz="914400" latinLnBrk="1">
                <a:defRPr/>
              </a:pPr>
              <a:r>
                <a:rPr lang="ko-KR" altLang="en-US" sz="14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유용성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4B22709-A499-F565-AABC-535F545D876A}"/>
              </a:ext>
            </a:extLst>
          </p:cNvPr>
          <p:cNvGrpSpPr/>
          <p:nvPr/>
        </p:nvGrpSpPr>
        <p:grpSpPr>
          <a:xfrm>
            <a:off x="8209426" y="3559877"/>
            <a:ext cx="1655101" cy="769130"/>
            <a:chOff x="6259788" y="2694507"/>
            <a:chExt cx="1066800" cy="1257213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9E0993E5-A9E8-B76A-3015-DDE157090EE8}"/>
                </a:ext>
              </a:extLst>
            </p:cNvPr>
            <p:cNvSpPr/>
            <p:nvPr/>
          </p:nvSpPr>
          <p:spPr>
            <a:xfrm>
              <a:off x="6259788" y="2694507"/>
              <a:ext cx="1066800" cy="1257213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1B74494-10AA-1C83-A880-1F92DCBE6D65}"/>
                </a:ext>
              </a:extLst>
            </p:cNvPr>
            <p:cNvSpPr txBox="1">
              <a:spLocks/>
            </p:cNvSpPr>
            <p:nvPr/>
          </p:nvSpPr>
          <p:spPr>
            <a:xfrm>
              <a:off x="6279168" y="2859669"/>
              <a:ext cx="1014379" cy="873459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/>
            <a:p>
              <a:pPr algn="ctr" defTabSz="914400" latinLnBrk="1">
                <a:defRPr/>
              </a:pPr>
              <a:r>
                <a:rPr lang="en-US" altLang="ko-KR" sz="1400" b="1" spc="-1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AI Tuter </a:t>
              </a:r>
              <a:r>
                <a:rPr lang="ko-KR" altLang="en-US" sz="1400" b="1" spc="-1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과정</a:t>
              </a:r>
              <a:endParaRPr lang="en-US" altLang="ko-KR" sz="1400" b="1" spc="-15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  <a:p>
              <a:pPr algn="ctr" defTabSz="914400" latinLnBrk="1">
                <a:defRPr/>
              </a:pPr>
              <a:r>
                <a:rPr lang="ko-KR" altLang="en-US" sz="1400" b="1" spc="-1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신청 </a:t>
              </a:r>
              <a:r>
                <a:rPr lang="ko-KR" altLang="en-US" sz="1400" b="1" spc="-1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의도</a:t>
              </a:r>
            </a:p>
          </p:txBody>
        </p:sp>
      </p:grp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C0D3CBAC-B1CB-A5AA-CEA6-ADAA3DBA409C}"/>
              </a:ext>
            </a:extLst>
          </p:cNvPr>
          <p:cNvCxnSpPr>
            <a:cxnSpLocks/>
            <a:stCxn id="71" idx="3"/>
          </p:cNvCxnSpPr>
          <p:nvPr/>
        </p:nvCxnSpPr>
        <p:spPr>
          <a:xfrm>
            <a:off x="3326088" y="2207392"/>
            <a:ext cx="1632448" cy="563069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09B5366-F266-DED4-E50C-D9B761013A15}"/>
              </a:ext>
            </a:extLst>
          </p:cNvPr>
          <p:cNvCxnSpPr>
            <a:cxnSpLocks/>
            <a:stCxn id="73" idx="3"/>
          </p:cNvCxnSpPr>
          <p:nvPr/>
        </p:nvCxnSpPr>
        <p:spPr>
          <a:xfrm flipV="1">
            <a:off x="3326088" y="2770461"/>
            <a:ext cx="1632449" cy="141195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0D81469-667C-230E-9E9B-ECB24C2E0FF4}"/>
              </a:ext>
            </a:extLst>
          </p:cNvPr>
          <p:cNvCxnSpPr>
            <a:cxnSpLocks/>
            <a:stCxn id="57" idx="3"/>
            <a:endCxn id="80" idx="3"/>
          </p:cNvCxnSpPr>
          <p:nvPr/>
        </p:nvCxnSpPr>
        <p:spPr>
          <a:xfrm flipV="1">
            <a:off x="3370747" y="2934446"/>
            <a:ext cx="1748108" cy="580676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38CB2A75-5D49-6107-6DE6-5180CDBF5DD9}"/>
              </a:ext>
            </a:extLst>
          </p:cNvPr>
          <p:cNvCxnSpPr>
            <a:cxnSpLocks/>
            <a:stCxn id="58" idx="3"/>
            <a:endCxn id="80" idx="3"/>
          </p:cNvCxnSpPr>
          <p:nvPr/>
        </p:nvCxnSpPr>
        <p:spPr>
          <a:xfrm flipV="1">
            <a:off x="3370747" y="2934446"/>
            <a:ext cx="1748108" cy="934711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88340719-8C50-7FAE-87C6-5228FA88DF56}"/>
              </a:ext>
            </a:extLst>
          </p:cNvPr>
          <p:cNvCxnSpPr>
            <a:cxnSpLocks/>
            <a:stCxn id="64" idx="3"/>
          </p:cNvCxnSpPr>
          <p:nvPr/>
        </p:nvCxnSpPr>
        <p:spPr>
          <a:xfrm flipV="1">
            <a:off x="3370711" y="3027726"/>
            <a:ext cx="1877591" cy="1912704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A40BC13-FE08-D812-4538-68E8C68E3D52}"/>
              </a:ext>
            </a:extLst>
          </p:cNvPr>
          <p:cNvCxnSpPr>
            <a:cxnSpLocks/>
            <a:stCxn id="65" idx="3"/>
          </p:cNvCxnSpPr>
          <p:nvPr/>
        </p:nvCxnSpPr>
        <p:spPr>
          <a:xfrm flipV="1">
            <a:off x="3370711" y="3036407"/>
            <a:ext cx="1871186" cy="2258749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48C2BB6-7988-6268-23C4-3A280B5DC474}"/>
              </a:ext>
            </a:extLst>
          </p:cNvPr>
          <p:cNvCxnSpPr>
            <a:cxnSpLocks/>
            <a:stCxn id="72" idx="3"/>
          </p:cNvCxnSpPr>
          <p:nvPr/>
        </p:nvCxnSpPr>
        <p:spPr>
          <a:xfrm>
            <a:off x="3326088" y="2559524"/>
            <a:ext cx="1632449" cy="210937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A6D8942E-3A47-5A18-9231-A1025BF4DCF3}"/>
              </a:ext>
            </a:extLst>
          </p:cNvPr>
          <p:cNvCxnSpPr>
            <a:cxnSpLocks/>
          </p:cNvCxnSpPr>
          <p:nvPr/>
        </p:nvCxnSpPr>
        <p:spPr>
          <a:xfrm flipV="1">
            <a:off x="3382159" y="3041603"/>
            <a:ext cx="1850607" cy="2605487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4C8DF5E-D149-FC0E-0AA2-073B966EAF4D}"/>
              </a:ext>
            </a:extLst>
          </p:cNvPr>
          <p:cNvCxnSpPr>
            <a:cxnSpLocks/>
            <a:stCxn id="62" idx="3"/>
            <a:endCxn id="80" idx="3"/>
          </p:cNvCxnSpPr>
          <p:nvPr/>
        </p:nvCxnSpPr>
        <p:spPr>
          <a:xfrm flipV="1">
            <a:off x="3382196" y="2934446"/>
            <a:ext cx="1736660" cy="1298042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2B6BACF3-FD04-4915-0C3D-F7B74A1E29B6}"/>
              </a:ext>
            </a:extLst>
          </p:cNvPr>
          <p:cNvCxnSpPr>
            <a:cxnSpLocks/>
            <a:stCxn id="64" idx="3"/>
            <a:endCxn id="14" idx="2"/>
          </p:cNvCxnSpPr>
          <p:nvPr/>
        </p:nvCxnSpPr>
        <p:spPr>
          <a:xfrm>
            <a:off x="3370712" y="4940430"/>
            <a:ext cx="1570983" cy="361270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5CDC098-942B-6847-5903-A6439914C082}"/>
              </a:ext>
            </a:extLst>
          </p:cNvPr>
          <p:cNvCxnSpPr>
            <a:cxnSpLocks/>
            <a:stCxn id="69" idx="3"/>
            <a:endCxn id="14" idx="2"/>
          </p:cNvCxnSpPr>
          <p:nvPr/>
        </p:nvCxnSpPr>
        <p:spPr>
          <a:xfrm flipV="1">
            <a:off x="3370712" y="5301700"/>
            <a:ext cx="1570983" cy="350880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23DDFDF-08B2-FB5D-1856-92E2B63305B9}"/>
              </a:ext>
            </a:extLst>
          </p:cNvPr>
          <p:cNvCxnSpPr>
            <a:cxnSpLocks/>
            <a:endCxn id="14" idx="2"/>
          </p:cNvCxnSpPr>
          <p:nvPr/>
        </p:nvCxnSpPr>
        <p:spPr>
          <a:xfrm>
            <a:off x="3382123" y="5291384"/>
            <a:ext cx="1559572" cy="10316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FF11BCF-050E-9605-FAA0-6E64E60872E5}"/>
              </a:ext>
            </a:extLst>
          </p:cNvPr>
          <p:cNvGrpSpPr/>
          <p:nvPr/>
        </p:nvGrpSpPr>
        <p:grpSpPr>
          <a:xfrm>
            <a:off x="1687908" y="1852992"/>
            <a:ext cx="1682803" cy="1208662"/>
            <a:chOff x="399685" y="293836"/>
            <a:chExt cx="1400175" cy="1353946"/>
          </a:xfrm>
        </p:grpSpPr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FF8952CD-35EF-B165-4E2E-B558DBC1AEA0}"/>
                </a:ext>
              </a:extLst>
            </p:cNvPr>
            <p:cNvSpPr/>
            <p:nvPr/>
          </p:nvSpPr>
          <p:spPr>
            <a:xfrm>
              <a:off x="399685" y="522806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B263E280-7491-7540-DC27-1BADD5DC0BCB}"/>
                </a:ext>
              </a:extLst>
            </p:cNvPr>
            <p:cNvSpPr/>
            <p:nvPr/>
          </p:nvSpPr>
          <p:spPr>
            <a:xfrm>
              <a:off x="399685" y="917265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80E319FE-ED69-AD98-EB97-1AA38E805220}"/>
                </a:ext>
              </a:extLst>
            </p:cNvPr>
            <p:cNvSpPr/>
            <p:nvPr/>
          </p:nvSpPr>
          <p:spPr>
            <a:xfrm>
              <a:off x="399685" y="1311724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74" name="TextBox 90">
              <a:extLst>
                <a:ext uri="{FF2B5EF4-FFF2-40B4-BE49-F238E27FC236}">
                  <a16:creationId xmlns:a16="http://schemas.microsoft.com/office/drawing/2014/main" id="{B94251A2-3C75-5019-30CD-58765D3A2152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588044"/>
              <a:ext cx="1014379" cy="217950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자기주도성</a:t>
              </a:r>
            </a:p>
          </p:txBody>
        </p:sp>
        <p:sp>
          <p:nvSpPr>
            <p:cNvPr id="75" name="TextBox 103">
              <a:extLst>
                <a:ext uri="{FF2B5EF4-FFF2-40B4-BE49-F238E27FC236}">
                  <a16:creationId xmlns:a16="http://schemas.microsoft.com/office/drawing/2014/main" id="{7DDCF664-0764-9430-6292-C9CFAF1CC089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997457"/>
              <a:ext cx="1014379" cy="17916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자기혁신성</a:t>
              </a:r>
            </a:p>
          </p:txBody>
        </p:sp>
        <p:sp>
          <p:nvSpPr>
            <p:cNvPr id="76" name="TextBox 104">
              <a:extLst>
                <a:ext uri="{FF2B5EF4-FFF2-40B4-BE49-F238E27FC236}">
                  <a16:creationId xmlns:a16="http://schemas.microsoft.com/office/drawing/2014/main" id="{F654B1B4-9049-D367-C418-E85BA945E33F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1365224"/>
              <a:ext cx="1014379" cy="217950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사회적영향</a:t>
              </a:r>
            </a:p>
          </p:txBody>
        </p:sp>
        <p:sp>
          <p:nvSpPr>
            <p:cNvPr id="77" name="TextBox 105">
              <a:extLst>
                <a:ext uri="{FF2B5EF4-FFF2-40B4-BE49-F238E27FC236}">
                  <a16:creationId xmlns:a16="http://schemas.microsoft.com/office/drawing/2014/main" id="{2BD8EBDB-4AE5-A29A-B326-504C6484EA5C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93836"/>
              <a:ext cx="1014379" cy="21378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000" spc="-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임직원의 특성</a:t>
              </a:r>
              <a:endParaRPr lang="ko-KR" alt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C52BB4A-A95F-51E3-9B7D-988CCC3AC851}"/>
              </a:ext>
            </a:extLst>
          </p:cNvPr>
          <p:cNvGrpSpPr/>
          <p:nvPr/>
        </p:nvGrpSpPr>
        <p:grpSpPr>
          <a:xfrm>
            <a:off x="1687908" y="4578423"/>
            <a:ext cx="1682803" cy="1225403"/>
            <a:chOff x="399685" y="1889772"/>
            <a:chExt cx="1400175" cy="1361376"/>
          </a:xfrm>
        </p:grpSpPr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72B020ED-6AB1-4542-AD77-6D7C7BFF98D1}"/>
                </a:ext>
              </a:extLst>
            </p:cNvPr>
            <p:cNvSpPr/>
            <p:nvPr/>
          </p:nvSpPr>
          <p:spPr>
            <a:xfrm>
              <a:off x="399685" y="2123919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354D4E8A-8B54-D327-A7E2-C417A7530B16}"/>
                </a:ext>
              </a:extLst>
            </p:cNvPr>
            <p:cNvSpPr/>
            <p:nvPr/>
          </p:nvSpPr>
          <p:spPr>
            <a:xfrm>
              <a:off x="399685" y="2518007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66" name="TextBox 102">
              <a:extLst>
                <a:ext uri="{FF2B5EF4-FFF2-40B4-BE49-F238E27FC236}">
                  <a16:creationId xmlns:a16="http://schemas.microsoft.com/office/drawing/2014/main" id="{1CB6123A-32F8-1AED-D126-DE4EFDDF831A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181707"/>
              <a:ext cx="1014379" cy="21667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효과성</a:t>
              </a:r>
            </a:p>
          </p:txBody>
        </p:sp>
        <p:sp>
          <p:nvSpPr>
            <p:cNvPr id="67" name="TextBox 106">
              <a:extLst>
                <a:ext uri="{FF2B5EF4-FFF2-40B4-BE49-F238E27FC236}">
                  <a16:creationId xmlns:a16="http://schemas.microsoft.com/office/drawing/2014/main" id="{DBE3BAB9-1E90-7B32-499F-D312295E3365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576707"/>
              <a:ext cx="1014379" cy="21667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몰입감</a:t>
              </a:r>
            </a:p>
          </p:txBody>
        </p:sp>
        <p:sp>
          <p:nvSpPr>
            <p:cNvPr id="68" name="TextBox 220">
              <a:extLst>
                <a:ext uri="{FF2B5EF4-FFF2-40B4-BE49-F238E27FC236}">
                  <a16:creationId xmlns:a16="http://schemas.microsoft.com/office/drawing/2014/main" id="{D4C56F50-B326-67D7-A18A-A916DF05F4B4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1889772"/>
              <a:ext cx="1014379" cy="212019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en-US" altLang="ko-KR" sz="1000" spc="-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ChatGPT</a:t>
              </a:r>
              <a:r>
                <a:rPr lang="ko-KR" altLang="en-US" sz="1000" spc="-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특성</a:t>
              </a:r>
              <a:endParaRPr lang="ko-KR" altLang="en-US" sz="10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A84609B2-FB73-053E-44B6-41405C15845E}"/>
                </a:ext>
              </a:extLst>
            </p:cNvPr>
            <p:cNvSpPr/>
            <p:nvPr/>
          </p:nvSpPr>
          <p:spPr>
            <a:xfrm>
              <a:off x="399685" y="2915090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70" name="TextBox 106">
              <a:extLst>
                <a:ext uri="{FF2B5EF4-FFF2-40B4-BE49-F238E27FC236}">
                  <a16:creationId xmlns:a16="http://schemas.microsoft.com/office/drawing/2014/main" id="{BB27E31B-0093-9DF5-F9D1-ABD9590BD59F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2973790"/>
              <a:ext cx="1014379" cy="216672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개인화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57C921DC-EE42-10CE-391B-2D53155D8522}"/>
              </a:ext>
            </a:extLst>
          </p:cNvPr>
          <p:cNvGrpSpPr/>
          <p:nvPr/>
        </p:nvGrpSpPr>
        <p:grpSpPr>
          <a:xfrm>
            <a:off x="1687908" y="3162823"/>
            <a:ext cx="1694288" cy="1220558"/>
            <a:chOff x="399685" y="3501179"/>
            <a:chExt cx="1409700" cy="1359175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BC530F64-0649-CBBE-9B0A-B2FD969EA5E0}"/>
                </a:ext>
              </a:extLst>
            </p:cNvPr>
            <p:cNvSpPr/>
            <p:nvPr/>
          </p:nvSpPr>
          <p:spPr>
            <a:xfrm>
              <a:off x="399685" y="3725460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34379876-7A25-4746-A184-1175D9F63341}"/>
                </a:ext>
              </a:extLst>
            </p:cNvPr>
            <p:cNvSpPr/>
            <p:nvPr/>
          </p:nvSpPr>
          <p:spPr>
            <a:xfrm>
              <a:off x="399685" y="4119702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F554F19-CFB5-A1B4-6412-A0E8B28DD867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3776302"/>
              <a:ext cx="1014379" cy="21662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정보품질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910BED9-2053-C479-EE92-AF3DE28D0B9C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4180247"/>
              <a:ext cx="1014379" cy="21662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보안신뢰</a:t>
              </a:r>
            </a:p>
          </p:txBody>
        </p:sp>
        <p:sp>
          <p:nvSpPr>
            <p:cNvPr id="61" name="TextBox 221">
              <a:extLst>
                <a:ext uri="{FF2B5EF4-FFF2-40B4-BE49-F238E27FC236}">
                  <a16:creationId xmlns:a16="http://schemas.microsoft.com/office/drawing/2014/main" id="{ECB12AFF-0B87-DEB1-CD50-9A88F85BB31A}"/>
                </a:ext>
              </a:extLst>
            </p:cNvPr>
            <p:cNvSpPr txBox="1">
              <a:spLocks/>
            </p:cNvSpPr>
            <p:nvPr/>
          </p:nvSpPr>
          <p:spPr>
            <a:xfrm>
              <a:off x="585638" y="3501179"/>
              <a:ext cx="1014379" cy="21251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00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기업교육 특성</a:t>
              </a: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064588F8-B557-16FA-5826-6099DFE8F7EA}"/>
                </a:ext>
              </a:extLst>
            </p:cNvPr>
            <p:cNvSpPr/>
            <p:nvPr/>
          </p:nvSpPr>
          <p:spPr>
            <a:xfrm>
              <a:off x="409210" y="4524296"/>
              <a:ext cx="1400175" cy="336058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latin typeface="Arial" panose="020B0604020202020204" pitchFamily="34" charset="0"/>
              </a:endParaRPr>
            </a:p>
          </p:txBody>
        </p:sp>
        <p:sp>
          <p:nvSpPr>
            <p:cNvPr id="63" name="TextBox 108">
              <a:extLst>
                <a:ext uri="{FF2B5EF4-FFF2-40B4-BE49-F238E27FC236}">
                  <a16:creationId xmlns:a16="http://schemas.microsoft.com/office/drawing/2014/main" id="{18A5EBF0-A941-4E92-6A26-493748C137EC}"/>
                </a:ext>
              </a:extLst>
            </p:cNvPr>
            <p:cNvSpPr txBox="1">
              <a:spLocks/>
            </p:cNvSpPr>
            <p:nvPr/>
          </p:nvSpPr>
          <p:spPr>
            <a:xfrm>
              <a:off x="595163" y="4584845"/>
              <a:ext cx="1014379" cy="216626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 latinLnBrk="1">
                <a:defRPr/>
              </a:pPr>
              <a:r>
                <a:rPr lang="ko-KR" altLang="en-US" sz="1200" spc="-5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맑은 고딕 Semilight" panose="020B0502040204020203" pitchFamily="50" charset="-127"/>
                </a:rPr>
                <a:t>접근환경</a:t>
              </a:r>
            </a:p>
          </p:txBody>
        </p:sp>
      </p:grp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4066DDC4-EF8B-2B27-29AC-EF379E5A204D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5582120" y="3059616"/>
            <a:ext cx="0" cy="1819007"/>
          </a:xfrm>
          <a:prstGeom prst="straightConnector1">
            <a:avLst/>
          </a:prstGeom>
          <a:solidFill>
            <a:schemeClr val="bg1"/>
          </a:solidFill>
          <a:ln w="31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타원 50">
            <a:extLst>
              <a:ext uri="{FF2B5EF4-FFF2-40B4-BE49-F238E27FC236}">
                <a16:creationId xmlns:a16="http://schemas.microsoft.com/office/drawing/2014/main" id="{DB56F679-5F03-384A-A4FB-414F8626EEA7}"/>
              </a:ext>
            </a:extLst>
          </p:cNvPr>
          <p:cNvSpPr/>
          <p:nvPr/>
        </p:nvSpPr>
        <p:spPr>
          <a:xfrm>
            <a:off x="8558206" y="2186575"/>
            <a:ext cx="1280849" cy="85471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1058080B-0ABC-B8ED-438A-AB45E2041DAD}"/>
              </a:ext>
            </a:extLst>
          </p:cNvPr>
          <p:cNvCxnSpPr>
            <a:cxnSpLocks/>
          </p:cNvCxnSpPr>
          <p:nvPr/>
        </p:nvCxnSpPr>
        <p:spPr>
          <a:xfrm>
            <a:off x="9193151" y="3077741"/>
            <a:ext cx="0" cy="437382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8">
            <a:extLst>
              <a:ext uri="{FF2B5EF4-FFF2-40B4-BE49-F238E27FC236}">
                <a16:creationId xmlns:a16="http://schemas.microsoft.com/office/drawing/2014/main" id="{9825B228-3319-5407-1804-3B39B2D2701C}"/>
              </a:ext>
            </a:extLst>
          </p:cNvPr>
          <p:cNvSpPr txBox="1">
            <a:spLocks/>
          </p:cNvSpPr>
          <p:nvPr/>
        </p:nvSpPr>
        <p:spPr>
          <a:xfrm>
            <a:off x="4953842" y="5104790"/>
            <a:ext cx="1217645" cy="373187"/>
          </a:xfrm>
          <a:prstGeom prst="rect">
            <a:avLst/>
          </a:prstGeom>
          <a:noFill/>
        </p:spPr>
        <p:txBody>
          <a:bodyPr wrap="square" lIns="0" tIns="0" rIns="0" bIns="0" anchor="ctr" anchorCtr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defTabSz="914400" latinLnBrk="1">
              <a:defRPr/>
            </a:pPr>
            <a:r>
              <a: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지각된</a:t>
            </a:r>
            <a:endParaRPr lang="en-US" altLang="ko-KR" sz="1400" spc="-5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1"/>
              </a:gradFill>
              <a:latin typeface="나눔스퀘어 Bold" panose="020B0600000101010101" pitchFamily="50" charset="-127"/>
              <a:ea typeface="나눔스퀘어 Bold" panose="020B0600000101010101" pitchFamily="50" charset="-127"/>
              <a:cs typeface="맑은 고딕 Semilight" panose="020B0502040204020203" pitchFamily="50" charset="-127"/>
            </a:endParaRPr>
          </a:p>
          <a:p>
            <a:pPr algn="ctr" defTabSz="914400" latinLnBrk="1">
              <a:defRPr/>
            </a:pPr>
            <a:r>
              <a: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용이성</a:t>
            </a:r>
          </a:p>
        </p:txBody>
      </p:sp>
      <p:sp>
        <p:nvSpPr>
          <p:cNvPr id="54" name="TextBox 189">
            <a:extLst>
              <a:ext uri="{FF2B5EF4-FFF2-40B4-BE49-F238E27FC236}">
                <a16:creationId xmlns:a16="http://schemas.microsoft.com/office/drawing/2014/main" id="{9950A215-72F2-160F-BFB8-8AF8370EA294}"/>
              </a:ext>
            </a:extLst>
          </p:cNvPr>
          <p:cNvSpPr txBox="1">
            <a:spLocks/>
          </p:cNvSpPr>
          <p:nvPr/>
        </p:nvSpPr>
        <p:spPr>
          <a:xfrm>
            <a:off x="8613846" y="2454160"/>
            <a:ext cx="1220345" cy="373187"/>
          </a:xfrm>
          <a:prstGeom prst="rect">
            <a:avLst/>
          </a:prstGeom>
          <a:noFill/>
        </p:spPr>
        <p:txBody>
          <a:bodyPr wrap="square" lIns="0" tIns="0" rIns="0" bIns="0" anchor="ctr" anchorCtr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defTabSz="914400" latinLnBrk="1">
              <a:defRPr/>
            </a:pPr>
            <a:r>
              <a: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주도적 학습</a:t>
            </a:r>
          </a:p>
          <a:p>
            <a:pPr algn="ctr" defTabSz="914400" latinLnBrk="1">
              <a:defRPr/>
            </a:pPr>
            <a:r>
              <a:rPr lang="ko-KR" altLang="en-US" sz="1400" spc="-5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rPr>
              <a:t>태도 형성 </a:t>
            </a: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0AA592D1-C010-2F66-D615-35A98A1F75D1}"/>
              </a:ext>
            </a:extLst>
          </p:cNvPr>
          <p:cNvCxnSpPr>
            <a:cxnSpLocks/>
            <a:stCxn id="80" idx="6"/>
          </p:cNvCxnSpPr>
          <p:nvPr/>
        </p:nvCxnSpPr>
        <p:spPr>
          <a:xfrm>
            <a:off x="6212129" y="2632259"/>
            <a:ext cx="2346077" cy="0"/>
          </a:xfrm>
          <a:prstGeom prst="straightConnector1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1ACB112C-72FA-69A3-763A-583031F9BEAE}"/>
              </a:ext>
            </a:extLst>
          </p:cNvPr>
          <p:cNvCxnSpPr>
            <a:cxnSpLocks/>
          </p:cNvCxnSpPr>
          <p:nvPr/>
        </p:nvCxnSpPr>
        <p:spPr>
          <a:xfrm>
            <a:off x="8390953" y="2409525"/>
            <a:ext cx="0" cy="125659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0EA98976-F412-EBA0-1D31-353FBC37945D}"/>
              </a:ext>
            </a:extLst>
          </p:cNvPr>
          <p:cNvSpPr/>
          <p:nvPr/>
        </p:nvSpPr>
        <p:spPr>
          <a:xfrm>
            <a:off x="1490964" y="1316817"/>
            <a:ext cx="10571994" cy="358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의견수렴후 시사점을 도출하여 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TAM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모형기반의 수정모형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안 도출</a:t>
            </a:r>
            <a:r>
              <a:rPr lang="en-US" altLang="ko-KR" sz="12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(*</a:t>
            </a:r>
            <a:r>
              <a:rPr lang="ko-KR" altLang="en-US" sz="12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기존모형 대비 조절변수 추가</a:t>
            </a:r>
            <a:r>
              <a:rPr lang="en-US" altLang="ko-KR" sz="12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변수</a:t>
            </a:r>
            <a:r>
              <a:rPr lang="en-US" altLang="ko-KR" sz="12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2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영역 개선</a:t>
            </a:r>
            <a:r>
              <a:rPr lang="en-US" altLang="ko-KR" sz="12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en-US" altLang="ko-KR" sz="1600" dirty="0">
              <a:ln>
                <a:solidFill>
                  <a:sysClr val="window" lastClr="FFFFFF">
                    <a:alpha val="0"/>
                  </a:sys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B2B3E3E2-650F-808D-613A-082D70E4901B}"/>
              </a:ext>
            </a:extLst>
          </p:cNvPr>
          <p:cNvSpPr/>
          <p:nvPr/>
        </p:nvSpPr>
        <p:spPr>
          <a:xfrm>
            <a:off x="9969659" y="1391375"/>
            <a:ext cx="918818" cy="918818"/>
          </a:xfrm>
          <a:prstGeom prst="ellipse">
            <a:avLst/>
          </a:prstGeom>
          <a:solidFill>
            <a:srgbClr val="4241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채택</a:t>
            </a:r>
          </a:p>
        </p:txBody>
      </p:sp>
    </p:spTree>
    <p:extLst>
      <p:ext uri="{BB962C8B-B14F-4D97-AF65-F5344CB8AC3E}">
        <p14:creationId xmlns:p14="http://schemas.microsoft.com/office/powerpoint/2010/main" val="1459815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76A3B7-7A31-83D6-8CF7-E0B12C0D2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A6E11F91-4969-4F55-9BAC-ACAB3A979708}"/>
              </a:ext>
            </a:extLst>
          </p:cNvPr>
          <p:cNvSpPr txBox="1">
            <a:spLocks/>
          </p:cNvSpPr>
          <p:nvPr/>
        </p:nvSpPr>
        <p:spPr>
          <a:xfrm>
            <a:off x="339936" y="199601"/>
            <a:ext cx="7353955" cy="492821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연구모형 개선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_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수정</a:t>
            </a:r>
            <a:r>
              <a:rPr lang="en-US" altLang="ko-KR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2</a:t>
            </a:r>
            <a:r>
              <a:rPr lang="ko-KR" altLang="en-US" sz="1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" panose="020B0600000101010101"/>
              </a:rPr>
              <a:t>안 개요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5D387C6-60A1-C866-7DE7-E38DE088A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63" y="1733849"/>
            <a:ext cx="11009845" cy="479077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E95E93C-7CAD-07DF-1F08-3A2705FB49A0}"/>
              </a:ext>
            </a:extLst>
          </p:cNvPr>
          <p:cNvSpPr/>
          <p:nvPr/>
        </p:nvSpPr>
        <p:spPr>
          <a:xfrm>
            <a:off x="820588" y="1277960"/>
            <a:ext cx="10571994" cy="370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ko-KR" altLang="en-US" sz="1600" dirty="0" err="1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의견내용중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 모형개선에 집중하여 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UTAUT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모형기반의 수정모형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안 도출</a:t>
            </a:r>
            <a:r>
              <a:rPr lang="en-US" altLang="ko-KR" sz="12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(* </a:t>
            </a:r>
            <a:r>
              <a:rPr lang="ko-KR" altLang="en-US" sz="12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 영향 중심의 모형설계</a:t>
            </a:r>
            <a:r>
              <a:rPr lang="en-US" altLang="ko-KR" sz="1600" dirty="0">
                <a:ln>
                  <a:solidFill>
                    <a:sysClr val="window" lastClr="FFFFFF">
                      <a:alpha val="0"/>
                    </a:sys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6279674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942</TotalTime>
  <Words>3285</Words>
  <Application>Microsoft Office PowerPoint</Application>
  <PresentationFormat>와이드스크린</PresentationFormat>
  <Paragraphs>484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3" baseType="lpstr">
      <vt:lpstr>나눔스퀘어 ExtraBold</vt:lpstr>
      <vt:lpstr>나눔스퀘어 Bold</vt:lpstr>
      <vt:lpstr>Arial Narrow</vt:lpstr>
      <vt:lpstr>나눔스퀘어 네오 Light</vt:lpstr>
      <vt:lpstr>나눔스퀘어 Light</vt:lpstr>
      <vt:lpstr>나눔스퀘어 네오 Bold</vt:lpstr>
      <vt:lpstr>나눔스퀘어</vt:lpstr>
      <vt:lpstr>나눔스퀘어 네오 Heavy</vt:lpstr>
      <vt:lpstr>맑은 고딕</vt:lpstr>
      <vt:lpstr>나눔스퀘어 네오 ExtraBold</vt:lpstr>
      <vt:lpstr>Arial</vt:lpstr>
      <vt:lpstr>나눔스퀘어 네오 Regular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MULTICAMPUS</dc:creator>
  <cp:lastModifiedBy>이은지(대학원생-비즈니스IT전공)</cp:lastModifiedBy>
  <cp:revision>101</cp:revision>
  <dcterms:created xsi:type="dcterms:W3CDTF">2024-05-22T04:26:35Z</dcterms:created>
  <dcterms:modified xsi:type="dcterms:W3CDTF">2024-12-06T19:35:04Z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</Properties>
</file>

<file path=docProps/thumbnail.jpeg>
</file>